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1" r:id="rId4"/>
    <p:sldId id="263" r:id="rId5"/>
    <p:sldId id="347" r:id="rId6"/>
    <p:sldId id="348" r:id="rId7"/>
    <p:sldId id="349" r:id="rId8"/>
    <p:sldId id="350" r:id="rId9"/>
    <p:sldId id="264" r:id="rId10"/>
    <p:sldId id="351" r:id="rId11"/>
    <p:sldId id="343" r:id="rId12"/>
    <p:sldId id="353" r:id="rId13"/>
    <p:sldId id="354" r:id="rId14"/>
    <p:sldId id="355" r:id="rId15"/>
    <p:sldId id="345" r:id="rId16"/>
    <p:sldId id="332" r:id="rId17"/>
    <p:sldId id="279" r:id="rId18"/>
    <p:sldId id="333" r:id="rId19"/>
    <p:sldId id="268" r:id="rId20"/>
    <p:sldId id="334" r:id="rId21"/>
    <p:sldId id="335" r:id="rId22"/>
    <p:sldId id="280" r:id="rId23"/>
    <p:sldId id="336" r:id="rId24"/>
    <p:sldId id="338" r:id="rId25"/>
    <p:sldId id="270" r:id="rId26"/>
    <p:sldId id="339" r:id="rId27"/>
    <p:sldId id="337" r:id="rId28"/>
    <p:sldId id="328" r:id="rId29"/>
    <p:sldId id="293" r:id="rId30"/>
    <p:sldId id="329" r:id="rId31"/>
    <p:sldId id="340" r:id="rId32"/>
    <p:sldId id="341" r:id="rId33"/>
    <p:sldId id="331" r:id="rId34"/>
    <p:sldId id="342" r:id="rId35"/>
    <p:sldId id="352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6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3947-1099-424D-AEA2-157868AE96A1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A8ED-F013-469C-A531-B7C6F20A0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1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05A5-9494-4692-89DC-3F37A02BA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253D-6DEB-46EF-9B5C-8BB22FB148D9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A7C4-36C8-4D1C-A8E2-E2FC34F3B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E51D-6FEB-4D5D-8AAD-7D2194666502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FD6A-E6FE-43AC-9DB8-60F79584EC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9FEC-B7A1-4C7D-B4D9-1D62501D5E2F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8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C2FF-2B65-4E59-B681-1BCE7568B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D648-7205-42FE-9499-6FF80EAA02D1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7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996D-D916-4676-8C14-E7CE08247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C9B6-AF32-443F-9FC1-2A6B83FC50FB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C7A7-BF37-445B-B9FF-F2FFFDA124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00FF6-74B2-4A79-B1D9-8E1783743594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7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4C6E-5A91-4163-A9FB-E027A3D4DF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B533-44C2-4FD2-9F58-C0C451DFFC44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3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9B69-B55C-491D-AC68-A33802798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1E66-B71C-421C-AB74-847B3C0CEB7A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548-54FC-40E9-BEEE-6C5271A498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6B4F-0B29-4909-BF7A-168053851245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6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DE08-638E-4B6F-98FB-0B799D913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DF21-F206-404E-885E-36DDCB54C7BE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8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C1C3-69D4-4139-8631-EEF701A7BF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F385-0B95-4106-9A56-6CBA358F69B1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4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7FBC52F-84D6-41D9-88F5-902B9893F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5C0A663-06D6-42C5-850B-C73D8D29E198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manahpedagoga.ru/servisy/publik/publ?id=80546" TargetMode="External"/><Relationship Id="rId2" Type="http://schemas.openxmlformats.org/officeDocument/2006/relationships/hyperlink" Target="https://shkola24saransk-r13.gosweb.gosuslugi.ru/persony/sotrudniki-177_65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urok.ru/orfograficheskie-oshibki-u-mladshih-shkolnikov-s-ogranichennymi-vozmozhnostyami-zdorovya-7493477.html" TargetMode="External"/><Relationship Id="rId4" Type="http://schemas.openxmlformats.org/officeDocument/2006/relationships/hyperlink" Target="https://nsportal.ru/user/43364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24saransk-r13.gosweb.gosuslugi.ru/persony/sotrudniki-177_65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gosonline.ru/wp_sert/sert/202501/75a4d8126b070d1ade0ddc51b6371a9f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8672513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Министерство образования Республики Мордовия</a:t>
            </a: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</a:rPr>
              <a:t>Портфолио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</a:rPr>
              <a:t>Денисовой Ольги Анатольевны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</a:rPr>
              <a:t>учителя - логопеда  МОУ «Средняя общеобразовательная школа с углубленным изучением отдельных предметов № 24» г.о. Саранск</a:t>
            </a:r>
            <a:r>
              <a:rPr lang="ru-RU" altLang="ru-RU" sz="29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ru-RU" altLang="ru-RU" sz="29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900" smtClean="0">
                <a:solidFill>
                  <a:srgbClr val="000000"/>
                </a:solidFill>
                <a:latin typeface="Lucida Sans Unicode" pitchFamily="34" charset="0"/>
              </a:rPr>
              <a:t/>
            </a:r>
            <a:br>
              <a:rPr lang="ru-RU" altLang="ru-RU" sz="1900" smtClean="0">
                <a:solidFill>
                  <a:srgbClr val="000000"/>
                </a:solidFill>
                <a:latin typeface="Lucida Sans Unicode" pitchFamily="34" charset="0"/>
              </a:rPr>
            </a:br>
            <a:endParaRPr lang="ru-RU" sz="4600" smtClean="0">
              <a:solidFill>
                <a:srgbClr val="FFFFFF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2781300"/>
            <a:ext cx="5976938" cy="3889375"/>
          </a:xfrm>
        </p:spPr>
        <p:txBody>
          <a:bodyPr/>
          <a:lstStyle/>
          <a:p>
            <a:pPr marL="0" indent="0" defTabSz="449263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Дата рождения: 23.11.1970г.</a:t>
            </a:r>
          </a:p>
          <a:p>
            <a:pPr marL="0" indent="0" defTabSz="449263" eaLnBrk="1" hangingPunct="1">
              <a:lnSpc>
                <a:spcPct val="130000"/>
              </a:lnSpc>
              <a:buClr>
                <a:srgbClr val="969696"/>
              </a:buClr>
              <a:buSzPct val="80000"/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Профессиональное образование: высшее, учитель-логопед.</a:t>
            </a:r>
          </a:p>
          <a:p>
            <a:pPr marL="0" indent="0" defTabSz="449263" eaLnBrk="1" hangingPunct="1">
              <a:lnSpc>
                <a:spcPct val="130000"/>
              </a:lnSpc>
              <a:buClr>
                <a:srgbClr val="969696"/>
              </a:buClr>
              <a:buSzPct val="80000"/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МГПИ им.М.Е.Евсевьева по специальности:</a:t>
            </a:r>
          </a:p>
          <a:p>
            <a:pPr marL="0" indent="0" defTabSz="449263" eaLnBrk="1" hangingPunct="1">
              <a:lnSpc>
                <a:spcPct val="130000"/>
              </a:lnSpc>
              <a:buClr>
                <a:srgbClr val="969696"/>
              </a:buClr>
              <a:buSzPct val="80000"/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Дефектология(олигофренопедагогика с дополнительной</a:t>
            </a:r>
          </a:p>
          <a:p>
            <a:pPr marL="0" indent="0" defTabSz="449263" eaLnBrk="1" hangingPunct="1">
              <a:lnSpc>
                <a:spcPct val="130000"/>
              </a:lnSpc>
              <a:buClr>
                <a:srgbClr val="969696"/>
              </a:buClr>
              <a:buSzPct val="80000"/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специальностью логопедия), диплом ЦВ №345468, от 19 июня 1993г.</a:t>
            </a:r>
          </a:p>
          <a:p>
            <a:pPr marL="0" indent="0" defTabSz="449263" eaLnBrk="1" hangingPunct="1">
              <a:lnSpc>
                <a:spcPct val="130000"/>
              </a:lnSpc>
              <a:buClr>
                <a:srgbClr val="969696"/>
              </a:buClr>
              <a:buSzPct val="80000"/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Стаж педагогической работы по специальности: 30 лет.</a:t>
            </a:r>
          </a:p>
          <a:p>
            <a:pPr marL="0" indent="0" defTabSz="449263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Общий трудовой стаж: 30 лет.</a:t>
            </a:r>
          </a:p>
          <a:p>
            <a:pPr marL="0" indent="0" defTabSz="449263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Наличие квалификационной категории: первая</a:t>
            </a:r>
          </a:p>
          <a:p>
            <a:pPr marL="0" indent="0" defTabSz="449263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000000"/>
                </a:solidFill>
                <a:latin typeface="Times New Roman" pitchFamily="18" charset="0"/>
              </a:rPr>
              <a:t>Дата последней аттестации: 25.03.2020 г.</a:t>
            </a:r>
          </a:p>
          <a:p>
            <a:pPr marL="0" indent="0" algn="r" defTabSz="449263" eaLnBrk="1" hangingPunct="1">
              <a:lnSpc>
                <a:spcPct val="80000"/>
              </a:lnSpc>
              <a:buClr>
                <a:srgbClr val="969696"/>
              </a:buClr>
              <a:buSzPct val="80000"/>
              <a:buFont typeface="Wingdings 2" pitchFamily="18" charset="2"/>
              <a:buChar char=""/>
            </a:pPr>
            <a:endParaRPr lang="ru-RU" altLang="ru-RU" sz="1700" smtClean="0">
              <a:solidFill>
                <a:srgbClr val="C1FFFD"/>
              </a:solidFill>
            </a:endParaRPr>
          </a:p>
          <a:p>
            <a:pPr marL="0" indent="0" defTabSz="44926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700" smtClean="0">
              <a:solidFill>
                <a:srgbClr val="898989"/>
              </a:solidFill>
            </a:endParaRPr>
          </a:p>
        </p:txBody>
      </p:sp>
      <p:pic>
        <p:nvPicPr>
          <p:cNvPr id="3076" name="Picture 4" descr="D4E67FFC-9B95-400E-9C1A-2105582B4BD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6114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668337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3.Взаимодействие с родителями.</a:t>
            </a:r>
            <a:endParaRPr lang="ru-RU" altLang="ru-RU" sz="2000" smtClean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71854"/>
            <a:ext cx="4289805" cy="607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316" y="671854"/>
            <a:ext cx="4289618" cy="607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C80000"/>
                </a:solidFill>
                <a:latin typeface="Times New Roman" pitchFamily="18" charset="0"/>
              </a:rPr>
              <a:t>4.Ваимодействие с педагогами.</a:t>
            </a:r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895350"/>
            <a:ext cx="4129088" cy="584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503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Участие детей в: заочных олимпиадах, открытых конкурсах, конференциях, выставках, турнирах, соревнованиях</a:t>
            </a:r>
            <a:endParaRPr lang="ru-RU" altLang="ru-RU" sz="2000" dirty="0" smtClean="0">
              <a:solidFill>
                <a:srgbClr val="C8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28" y="1124744"/>
            <a:ext cx="396844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112168"/>
            <a:ext cx="3981865" cy="56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503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Участие детей в: заочных олимпиадах, открытых конкурсах, конференциях, выставках, турнирах, соревнованиях</a:t>
            </a:r>
            <a:endParaRPr lang="ru-RU" altLang="ru-RU" sz="2000" dirty="0" smtClean="0">
              <a:solidFill>
                <a:srgbClr val="C80000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60" y="1060399"/>
            <a:ext cx="4019431" cy="568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39603"/>
            <a:ext cx="4034146" cy="570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503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Участие детей в: заочных олимпиадах, открытых конкурсах, конференциях, выставках, турнирах, соревнованиях</a:t>
            </a:r>
            <a:endParaRPr lang="ru-RU" altLang="ru-RU" sz="2000" dirty="0" smtClean="0">
              <a:solidFill>
                <a:srgbClr val="C8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1124744"/>
            <a:ext cx="391756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403158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075612" cy="1008063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публикаций, </a:t>
            </a:r>
            <a:b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включая интернет – публикации.</a:t>
            </a:r>
            <a:b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20C9F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smtClean="0">
                <a:solidFill>
                  <a:srgbClr val="20C9F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435975" cy="5111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Муниципальный уровень: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ru-RU" sz="2000" u="sng" dirty="0" smtClean="0">
                <a:latin typeface="Times New Roman" panose="02020603050405020304" pitchFamily="18" charset="0"/>
                <a:hlinkClick r:id="rId2"/>
              </a:rPr>
              <a:t>https://shkola24saransk-r13.gosweb.gosuslugi.ru/persony/sotrudniki-177_65.html</a:t>
            </a:r>
            <a:endParaRPr lang="ru-RU" altLang="ru-RU" sz="2000" u="sng" dirty="0" smtClean="0">
              <a:latin typeface="Times New Roman" panose="02020603050405020304" pitchFamily="18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Республиканский уровень: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rgbClr val="C8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Российский уровень: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https://almanahpedagoga.ru/servisy/publik/publ?id=80546</a:t>
            </a:r>
            <a:endParaRPr lang="ru-RU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https://nsportal.ru/user/433646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800" kern="1200" dirty="0">
                <a:solidFill>
                  <a:srgbClr val="000000"/>
                </a:solidFill>
                <a:hlinkClick r:id="rId5"/>
              </a:rPr>
              <a:t>https://infourok.ru/orfograficheskie-oshibki-u-mladshih-shkolnikov-s-ogranichennymi-vozmozhnostyami-zdorovya-7493477.html</a:t>
            </a:r>
            <a:endParaRPr lang="ru-RU" sz="1800" kern="1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solidFill>
                <a:schemeClr val="hlink"/>
              </a:solidFill>
              <a:latin typeface="Times New Roman" panose="02020603050405020304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013576" cy="567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11413" y="276225"/>
            <a:ext cx="45720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7. Наличие публикаций, 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включая интернет – публикации.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20C9F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b="1" kern="0" dirty="0">
                <a:solidFill>
                  <a:srgbClr val="20C9F8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159" y="1217325"/>
            <a:ext cx="3897185" cy="5489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9" y="1217325"/>
            <a:ext cx="3890152" cy="5481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08238" y="450850"/>
            <a:ext cx="4572000" cy="1293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7. Наличие публикаций, 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включая интернет – публикации.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20C9F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b="1" kern="0" dirty="0">
                <a:solidFill>
                  <a:srgbClr val="20C9F8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917" y="1124744"/>
            <a:ext cx="3957959" cy="560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3960441" cy="560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349500" y="404813"/>
            <a:ext cx="45720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7. Наличие публикаций, 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включая интернет – публикации.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20C9F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b="1" kern="0" dirty="0">
                <a:solidFill>
                  <a:srgbClr val="20C9F8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smtClean="0"/>
          </a:p>
        </p:txBody>
      </p:sp>
      <p:sp>
        <p:nvSpPr>
          <p:cNvPr id="2150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Clr>
                <a:srgbClr val="C1FFFD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Уровень образовательной организации: 2</a:t>
            </a:r>
          </a:p>
          <a:p>
            <a:pPr marL="0" indent="0" eaLnBrk="1" hangingPunct="1">
              <a:buClr>
                <a:srgbClr val="C1FFFD"/>
              </a:buClr>
              <a:buSzPct val="80000"/>
              <a:buFont typeface="Wingdings" pitchFamily="2" charset="2"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C1FFFD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marL="0" indent="0" eaLnBrk="1" hangingPunct="1">
              <a:buClr>
                <a:srgbClr val="C1FFFD"/>
              </a:buClr>
              <a:buSzPct val="80000"/>
              <a:buFont typeface="Wingdings" pitchFamily="2" charset="2"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C1FFFD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Республиканский уровень: 2</a:t>
            </a:r>
          </a:p>
          <a:p>
            <a:pPr marL="0" indent="0" eaLnBrk="1" hangingPunct="1">
              <a:buClr>
                <a:srgbClr val="C1FFFD"/>
              </a:buClr>
              <a:buSzPct val="80000"/>
              <a:buFont typeface="Wingdings" pitchFamily="2" charset="2"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Представление собственного инновационного педагогического опыта.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229600" cy="2087562"/>
          </a:xfrm>
        </p:spPr>
        <p:txBody>
          <a:bodyPr/>
          <a:lstStyle/>
          <a:p>
            <a:pPr algn="ctr" eaLnBrk="1" hangingPunct="1"/>
            <a:endParaRPr lang="ru-RU" altLang="ru-RU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Предупреждение и коррекция акустической дисграфии у учеников младших классов.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288" y="4221163"/>
            <a:ext cx="85185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ru-RU">
                <a:latin typeface="Times New Roman" pitchFamily="18" charset="0"/>
                <a:hlinkClick r:id="rId2"/>
              </a:rPr>
              <a:t>https://shkola24saransk-r13.gosweb.gosuslugi.ru/persony/sotrudniki-177_65.html</a:t>
            </a: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17823"/>
            <a:ext cx="3780900" cy="5351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84213" y="333375"/>
            <a:ext cx="8208962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r>
              <a:rPr lang="ru-RU" altLang="ru-RU" sz="20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45443"/>
            <a:ext cx="6858000" cy="484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3" y="2827120"/>
            <a:ext cx="5392187" cy="381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5650" y="404813"/>
            <a:ext cx="7993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r>
              <a:rPr lang="ru-RU" altLang="ru-RU" sz="20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85" y="1466557"/>
            <a:ext cx="3679202" cy="520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288" y="1466557"/>
            <a:ext cx="3675125" cy="520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84213" y="404813"/>
            <a:ext cx="78343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r>
              <a:rPr lang="ru-RU" altLang="ru-RU" sz="20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87" y="1461112"/>
            <a:ext cx="3731271" cy="528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820" y="1450090"/>
            <a:ext cx="3739415" cy="529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5650" y="457200"/>
            <a:ext cx="77771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r>
              <a:rPr lang="ru-RU" altLang="ru-RU" sz="20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58943"/>
            <a:ext cx="3711857" cy="525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58943"/>
            <a:ext cx="3707153" cy="525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84213" y="442913"/>
            <a:ext cx="76073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r>
              <a:rPr lang="ru-RU" altLang="ru-RU" sz="20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208963" cy="935038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занятий, мастер-классов, </a:t>
            </a:r>
            <a:b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 (очно).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19100" indent="-382588">
              <a:buClr>
                <a:srgbClr val="C1FFFD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Уровень образовательной организации: 2</a:t>
            </a:r>
          </a:p>
          <a:p>
            <a:pPr marL="419100" indent="-382588" algn="ctr">
              <a:buClr>
                <a:srgbClr val="C1FFFD"/>
              </a:buClr>
              <a:buSzPct val="80000"/>
              <a:buFont typeface="Wingdings" pitchFamily="2" charset="2"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buClr>
                <a:srgbClr val="C1FFFD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marL="419100" indent="-382588">
              <a:buClr>
                <a:srgbClr val="C1FFFD"/>
              </a:buClr>
              <a:buSzPct val="80000"/>
              <a:buFont typeface="Wingdings" pitchFamily="2" charset="2"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buClr>
                <a:srgbClr val="C1FFFD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Республиканский уровень: 1</a:t>
            </a:r>
            <a:endParaRPr lang="en-US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buFont typeface="Wingdings" pitchFamily="2" charset="2"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Республиканский:</a:t>
            </a:r>
          </a:p>
          <a:p>
            <a:pPr marL="419100" indent="-382588" algn="ctr" eaLnBrk="1" hangingPunct="1">
              <a:buFont typeface="Wingdings" pitchFamily="2" charset="2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70" y="1056048"/>
            <a:ext cx="4017349" cy="568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184" y="1056047"/>
            <a:ext cx="4017349" cy="568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42988" y="347663"/>
            <a:ext cx="72009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10. Проведение открытых занятий, мастер-классов, 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мероприятий (очно).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1112549"/>
            <a:ext cx="3961917" cy="560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7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50" y="1062707"/>
            <a:ext cx="3997138" cy="5656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900113" y="404813"/>
            <a:ext cx="75596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10. Проведение открытых занятий, мастер-классов, </a:t>
            </a:r>
            <a:b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мероприятий (очно).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12. Наставничество.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49419"/>
            <a:ext cx="4078288" cy="577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12800"/>
            <a:ext cx="4176713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12800"/>
            <a:ext cx="4173537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6600" y="404813"/>
            <a:ext cx="25908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kern="0" dirty="0">
                <a:solidFill>
                  <a:srgbClr val="C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12. Наставничество.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altLang="ru-RU" sz="29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1.Соответствие данных первичного обследования и диагноза перспективному плану индивидуальной или групповой коррекции.</a:t>
            </a:r>
            <a:endParaRPr lang="ru-RU" altLang="ru-RU" sz="2000" smtClean="0"/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7" y="1268760"/>
            <a:ext cx="3865841" cy="547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936625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altLang="ru-RU" sz="2000" b="1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13.Общественно-педагогическая деятельность  педагога: участие в работе педагогических сообществ, комиссиях, в жюри конкурсов.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699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423" y="1029780"/>
            <a:ext cx="3984744" cy="5639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0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1052736"/>
            <a:ext cx="3968523" cy="561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067010"/>
            <a:ext cx="4032572" cy="570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23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66606"/>
            <a:ext cx="4033143" cy="570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750" y="373063"/>
            <a:ext cx="828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13.Общественно-педагогическая деятельность  педагога: участие в работе педагогических сообществ, комиссиях, в жюри конкурсов.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083050"/>
            <a:ext cx="3997642" cy="565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750" y="344488"/>
            <a:ext cx="83534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13.Общественно-педагогическая деятельность  педагога: участие в работе педагогических сообществ, комиссиях, в жюри конкурсов.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11212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80000"/>
                </a:solidFill>
                <a:latin typeface="Times New Roman" pitchFamily="18" charset="0"/>
              </a:rPr>
              <a:t>14. Участие педагога в профессиональных конкурсах.</a:t>
            </a:r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49224"/>
            <a:ext cx="4162946" cy="5892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49223"/>
            <a:ext cx="4419667" cy="5892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041" y="747188"/>
            <a:ext cx="4140460" cy="586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76" y="732766"/>
            <a:ext cx="3588027" cy="5072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6868" name="Прямоугольник 1"/>
          <p:cNvSpPr>
            <a:spLocks noChangeArrowheads="1"/>
          </p:cNvSpPr>
          <p:nvPr/>
        </p:nvSpPr>
        <p:spPr bwMode="auto">
          <a:xfrm>
            <a:off x="247650" y="59499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hlinkClick r:id="rId4"/>
              </a:rPr>
              <a:t>https://fgosonline.ru/wp_sert/sert/202501/75a4d8126b070d1ade0ddc51b6371a9f.jpg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8888" y="333375"/>
            <a:ext cx="6842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80000"/>
                </a:solidFill>
                <a:latin typeface="Times New Roman" pitchFamily="18" charset="0"/>
                <a:ea typeface="+mj-ea"/>
                <a:cs typeface="+mj-cs"/>
              </a:rPr>
              <a:t>14. Участие педагога в профессиональных конкурсах.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8888" y="333375"/>
            <a:ext cx="6842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C80000"/>
                </a:solidFill>
                <a:latin typeface="Times New Roman" pitchFamily="18" charset="0"/>
                <a:ea typeface="+mj-ea"/>
                <a:cs typeface="+mj-cs"/>
              </a:rPr>
              <a:t>15. Награды и поощрения.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6990"/>
            <a:ext cx="4142608" cy="586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766763"/>
            <a:ext cx="414655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 lIns="45720" rIns="45720"/>
          <a:lstStyle/>
          <a:p>
            <a:pPr algn="ctr" eaLnBrk="1" hangingPunct="1"/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2.Динамика продвижения обучающихся в соответствии с перспективным планом коррекционной работы.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23950"/>
            <a:ext cx="3968750" cy="561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 lIns="45720" rIns="45720"/>
          <a:lstStyle/>
          <a:p>
            <a:pPr algn="ctr" eaLnBrk="1" hangingPunct="1"/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2.Динамика продвижения обучающихся в соответствии с перспективным планом коррекционной работы.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83439" y="-22655"/>
            <a:ext cx="5529595" cy="782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 lIns="45720" rIns="45720"/>
          <a:lstStyle/>
          <a:p>
            <a:pPr algn="ctr" eaLnBrk="1" hangingPunct="1"/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2.Динамика продвижения обучающихся в соответствии с перспективным планом коррекционной работы.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31390" y="-30617"/>
            <a:ext cx="5592935" cy="790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 lIns="45720" rIns="45720"/>
          <a:lstStyle/>
          <a:p>
            <a:pPr algn="ctr" eaLnBrk="1" hangingPunct="1"/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2.Динамика продвижения обучающихся в соответствии с перспективным планом коррекционной работы.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81380" y="-66101"/>
            <a:ext cx="5637649" cy="797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 lIns="45720" rIns="45720"/>
          <a:lstStyle/>
          <a:p>
            <a:pPr algn="ctr" eaLnBrk="1" hangingPunct="1"/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2.Динамика продвижения обучающихся в соответствии с перспективным планом коррекционной работы.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99832" y="-107544"/>
            <a:ext cx="5591670" cy="791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668337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3.Взаимодействие с родителями.</a:t>
            </a:r>
            <a:endParaRPr lang="ru-RU" altLang="ru-RU" sz="2000" smtClean="0"/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764704"/>
            <a:ext cx="4248150" cy="601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1232</TotalTime>
  <Words>533</Words>
  <Application>Microsoft Office PowerPoint</Application>
  <PresentationFormat>Экран (4:3)</PresentationFormat>
  <Paragraphs>70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Wingdings</vt:lpstr>
      <vt:lpstr>Calibri</vt:lpstr>
      <vt:lpstr>Arial Black</vt:lpstr>
      <vt:lpstr>Times New Roman</vt:lpstr>
      <vt:lpstr>Lucida Sans Unicode</vt:lpstr>
      <vt:lpstr>Wingdings 2</vt:lpstr>
      <vt:lpstr>Пиксел</vt:lpstr>
      <vt:lpstr> Министерство образования Республики Мордовия Портфолио Денисовой Ольги Анатольевны  учителя - логопеда  МОУ «Средняя общеобразовательная школа с углубленным изучением отдельных предметов № 24» г.о. Саранск   </vt:lpstr>
      <vt:lpstr> Представление собственного инновационного педагогического опыта.  </vt:lpstr>
      <vt:lpstr> 1.Соответствие данных первичного обследования и диагноза перспективному плану индивидуальной или групповой коррекции.</vt:lpstr>
      <vt:lpstr> 2.Динамика продвижения обучающихся в соответствии с перспективным планом коррекционной работы.</vt:lpstr>
      <vt:lpstr> 2.Динамика продвижения обучающихся в соответствии с перспективным планом коррекционной работы.</vt:lpstr>
      <vt:lpstr> 2.Динамика продвижения обучающихся в соответствии с перспективным планом коррекционной работы.</vt:lpstr>
      <vt:lpstr> 2.Динамика продвижения обучающихся в соответствии с перспективным планом коррекционной работы.</vt:lpstr>
      <vt:lpstr> 2.Динамика продвижения обучающихся в соответствии с перспективным планом коррекционной работы.</vt:lpstr>
      <vt:lpstr>3.Взаимодействие с родителями.</vt:lpstr>
      <vt:lpstr>3.Взаимодействие с родителями.</vt:lpstr>
      <vt:lpstr>4.Ваимодействие с педагогами.</vt:lpstr>
      <vt:lpstr>6. Участие детей в: заочных олимпиадах, открытых конкурсах, конференциях, выставках, турнирах, соревнованиях</vt:lpstr>
      <vt:lpstr>6. Участие детей в: заочных олимпиадах, открытых конкурсах, конференциях, выставках, турнирах, соревнованиях</vt:lpstr>
      <vt:lpstr>6. Участие детей в: заочных олимпиадах, открытых конкурсах, конференциях, выставках, турнирах, соревнованиях</vt:lpstr>
      <vt:lpstr>7. Наличие публикаций,  включая интернет – публикации.  </vt:lpstr>
      <vt:lpstr>Презентация PowerPoint</vt:lpstr>
      <vt:lpstr>Презентация PowerPoint</vt:lpstr>
      <vt:lpstr>Презентация PowerPoint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Проведение открытых занятий, мастер-классов,  мероприятий (очно).</vt:lpstr>
      <vt:lpstr>Презентация PowerPoint</vt:lpstr>
      <vt:lpstr>Презентация PowerPoint</vt:lpstr>
      <vt:lpstr>12. Наставничество. </vt:lpstr>
      <vt:lpstr>Презентация PowerPoint</vt:lpstr>
      <vt:lpstr>13.Общественно-педагогическая деятельность  педагога: участие в работе педагогических сообществ, комиссиях, в жюри конкурсов. </vt:lpstr>
      <vt:lpstr>Презентация PowerPoint</vt:lpstr>
      <vt:lpstr>Презентация PowerPoint</vt:lpstr>
      <vt:lpstr>14. Участие педагога в профессиональных конкурсах.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Мордовия Портфолио Денисовой Ольги Анатольевны  учителя - логопеда  МОУ «Средняя общеобразовательная школа с углубленным изучением отдельных предметов№ 24» г. Саранск</dc:title>
  <dc:creator>Андрей</dc:creator>
  <cp:lastModifiedBy>учитель</cp:lastModifiedBy>
  <cp:revision>105</cp:revision>
  <dcterms:created xsi:type="dcterms:W3CDTF">2015-02-21T21:30:44Z</dcterms:created>
  <dcterms:modified xsi:type="dcterms:W3CDTF">2025-01-22T11:46:05Z</dcterms:modified>
</cp:coreProperties>
</file>