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39"/>
  </p:notesMasterIdLst>
  <p:sldIdLst>
    <p:sldId id="280" r:id="rId6"/>
    <p:sldId id="275" r:id="rId7"/>
    <p:sldId id="276" r:id="rId8"/>
    <p:sldId id="374" r:id="rId9"/>
    <p:sldId id="375" r:id="rId10"/>
    <p:sldId id="376" r:id="rId11"/>
    <p:sldId id="377" r:id="rId12"/>
    <p:sldId id="397" r:id="rId13"/>
    <p:sldId id="399" r:id="rId14"/>
    <p:sldId id="398" r:id="rId15"/>
    <p:sldId id="265" r:id="rId16"/>
    <p:sldId id="361" r:id="rId17"/>
    <p:sldId id="368" r:id="rId18"/>
    <p:sldId id="389" r:id="rId19"/>
    <p:sldId id="351" r:id="rId20"/>
    <p:sldId id="347" r:id="rId21"/>
    <p:sldId id="390" r:id="rId22"/>
    <p:sldId id="373" r:id="rId23"/>
    <p:sldId id="310" r:id="rId24"/>
    <p:sldId id="391" r:id="rId25"/>
    <p:sldId id="378" r:id="rId26"/>
    <p:sldId id="352" r:id="rId27"/>
    <p:sldId id="379" r:id="rId28"/>
    <p:sldId id="278" r:id="rId29"/>
    <p:sldId id="353" r:id="rId30"/>
    <p:sldId id="392" r:id="rId31"/>
    <p:sldId id="393" r:id="rId32"/>
    <p:sldId id="396" r:id="rId33"/>
    <p:sldId id="395" r:id="rId34"/>
    <p:sldId id="358" r:id="rId35"/>
    <p:sldId id="386" r:id="rId36"/>
    <p:sldId id="384" r:id="rId37"/>
    <p:sldId id="357" r:id="rId3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834D7B"/>
    <a:srgbClr val="800000"/>
    <a:srgbClr val="823641"/>
    <a:srgbClr val="333399"/>
    <a:srgbClr val="6600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54" autoAdjust="0"/>
  </p:normalViewPr>
  <p:slideViewPr>
    <p:cSldViewPr>
      <p:cViewPr>
        <p:scale>
          <a:sx n="75" d="100"/>
          <a:sy n="75" d="100"/>
        </p:scale>
        <p:origin x="-123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9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762511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r>
              <a:rPr lang="ru-RU" smtClean="0">
                <a:latin typeface="Times New Roman" pitchFamily="18" charset="0"/>
              </a:rPr>
              <a:t>В этом слайде доделать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C5C2-EB5E-4581-865A-A248DAEEA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96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B5D5-B1CD-4413-9173-92D5029482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69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128588"/>
            <a:ext cx="20447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8646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B02C-C08C-40C0-9B8E-51F254B1D3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0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27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700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4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74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43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39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816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FADA-2A4C-4B41-A90D-1271F3E8F4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152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1695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77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7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06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60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7254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83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03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19E1B-C291-421E-8E84-127F3D2499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4957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653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5179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4798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29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49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52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37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0017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66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2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4788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600200"/>
            <a:ext cx="401637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B45B8-9340-447F-9C1A-2E5FAA228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674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120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3000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2279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05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44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38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16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9313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0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28D3-18D8-4DCD-97BA-BFC1065140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870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14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859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581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18397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5052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87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55562-7BEA-46F5-B0C5-BE1CD726D4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59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191C-C992-4F45-96F3-B5DDAC85D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591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CF00-FB2E-47B1-A958-6656D2B5E6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20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FDA9B-6543-45CD-88DB-085279722A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49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835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3563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875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MS Gothic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495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MS Gothic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875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MS Gothic" charset="-128"/>
              </a:defRPr>
            </a:lvl1pPr>
          </a:lstStyle>
          <a:p>
            <a:pPr>
              <a:defRPr/>
            </a:pPr>
            <a:fld id="{1A0C0E3E-31E6-4C77-B00D-4AF087C73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9145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145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9145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145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208963" cy="3311525"/>
          </a:xfrm>
        </p:spPr>
        <p:txBody>
          <a:bodyPr lIns="90000" tIns="46800" rIns="90000" bIns="4680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dirty="0" smtClean="0">
                <a:solidFill>
                  <a:srgbClr val="CC0000"/>
                </a:solidFill>
              </a:rPr>
              <a:t>Министерство образования</a:t>
            </a:r>
            <a:r>
              <a:rPr lang="ru-RU" sz="4000" i="1" dirty="0" smtClean="0">
                <a:solidFill>
                  <a:srgbClr val="CC0000"/>
                </a:solidFill>
              </a:rPr>
              <a:t> РМ</a:t>
            </a:r>
            <a:br>
              <a:rPr lang="ru-RU" sz="4000" i="1" dirty="0" smtClean="0">
                <a:solidFill>
                  <a:srgbClr val="CC0000"/>
                </a:solidFill>
              </a:rPr>
            </a:br>
            <a:r>
              <a:rPr lang="ru-RU" altLang="ru-RU" sz="4000" i="1" dirty="0" smtClean="0">
                <a:solidFill>
                  <a:srgbClr val="CC0000"/>
                </a:solidFill>
              </a:rPr>
              <a:t>Портфолио</a:t>
            </a:r>
            <a:r>
              <a:rPr lang="ru-RU" altLang="ru-RU" sz="3200" i="1" dirty="0" smtClean="0">
                <a:solidFill>
                  <a:srgbClr val="000099"/>
                </a:solidFill>
              </a:rPr>
              <a:t> </a:t>
            </a:r>
            <a:r>
              <a:rPr lang="ru-RU" altLang="ru-RU" sz="2800" i="1" dirty="0" smtClean="0">
                <a:solidFill>
                  <a:srgbClr val="000099"/>
                </a:solidFill>
              </a:rPr>
              <a:t/>
            </a:r>
            <a:br>
              <a:rPr lang="ru-RU" altLang="ru-RU" sz="2800" i="1" dirty="0" smtClean="0">
                <a:solidFill>
                  <a:srgbClr val="000099"/>
                </a:solidFill>
              </a:rPr>
            </a:br>
            <a:r>
              <a:rPr lang="ru-RU" altLang="ru-RU" sz="2800" i="1" dirty="0" err="1" smtClean="0">
                <a:solidFill>
                  <a:srgbClr val="22228B"/>
                </a:solidFill>
              </a:rPr>
              <a:t>Ермошиной</a:t>
            </a:r>
            <a:r>
              <a:rPr lang="ru-RU" altLang="ru-RU" sz="2800" i="1" dirty="0" smtClean="0">
                <a:solidFill>
                  <a:srgbClr val="22228B"/>
                </a:solidFill>
              </a:rPr>
              <a:t> Ирины Валерьевны</a:t>
            </a:r>
            <a:r>
              <a:rPr lang="ru-RU" altLang="ru-RU" sz="2800" i="1" dirty="0" smtClean="0">
                <a:solidFill>
                  <a:srgbClr val="000099"/>
                </a:solidFill>
              </a:rPr>
              <a:t/>
            </a:r>
            <a:br>
              <a:rPr lang="ru-RU" altLang="ru-RU" sz="2800" i="1" dirty="0" smtClean="0">
                <a:solidFill>
                  <a:srgbClr val="000099"/>
                </a:solidFill>
              </a:rPr>
            </a:br>
            <a:r>
              <a:rPr lang="ru-RU" altLang="ru-RU" sz="2800" i="1" dirty="0" smtClean="0">
                <a:solidFill>
                  <a:srgbClr val="000099"/>
                </a:solidFill>
              </a:rPr>
              <a:t>учителя МОУ «Средняя общеобразовательная школа с углубленным изучением отдельных предметов № 24» </a:t>
            </a:r>
            <a:r>
              <a:rPr lang="ru-RU" altLang="ru-RU" sz="2800" i="1" dirty="0" err="1" smtClean="0">
                <a:solidFill>
                  <a:srgbClr val="000099"/>
                </a:solidFill>
              </a:rPr>
              <a:t>г.о.Саранск</a:t>
            </a:r>
            <a:r>
              <a:rPr lang="ru-RU" altLang="ru-RU" sz="2800" i="1" dirty="0" smtClean="0">
                <a:solidFill>
                  <a:srgbClr val="000099"/>
                </a:solidFill>
              </a:rPr>
              <a:t/>
            </a:r>
            <a:br>
              <a:rPr lang="ru-RU" altLang="ru-RU" sz="2800" i="1" dirty="0" smtClean="0">
                <a:solidFill>
                  <a:srgbClr val="000099"/>
                </a:solidFill>
              </a:rPr>
            </a:br>
            <a:endParaRPr lang="ru-RU" sz="2800" i="1" dirty="0" smtClean="0">
              <a:solidFill>
                <a:srgbClr val="000099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2636838"/>
            <a:ext cx="8459788" cy="4321175"/>
          </a:xfrm>
        </p:spPr>
        <p:txBody>
          <a:bodyPr lIns="90000" tIns="46800" rIns="90000" bIns="46800"/>
          <a:lstStyle/>
          <a:p>
            <a:pPr marL="0" indent="0" algn="ctr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algn="ctr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algn="ctr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Дата рождения: 11.12.1984</a:t>
            </a:r>
          </a:p>
          <a:p>
            <a:pPr marL="0" indent="0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Профессиональное образование: 1)математик, системный программист, МГУ </a:t>
            </a:r>
            <a:r>
              <a:rPr lang="ru-RU" altLang="ru-RU" sz="2000" b="1" dirty="0" err="1" smtClean="0">
                <a:solidFill>
                  <a:srgbClr val="B80047"/>
                </a:solidFill>
                <a:latin typeface="Times New Roman" pitchFamily="18" charset="0"/>
              </a:rPr>
              <a:t>им.Н.П.Огарева</a:t>
            </a: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  № диплома</a:t>
            </a:r>
            <a:r>
              <a:rPr lang="en-US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 ABC 0665030</a:t>
            </a: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, дата выдачи 27.06.1997,регистрационный номер 61.</a:t>
            </a:r>
          </a:p>
          <a:p>
            <a:pPr marL="0" indent="0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2)магистр, по направлению подготовки педагогическое образование, ФГБОУВО «МГПИ </a:t>
            </a:r>
            <a:r>
              <a:rPr lang="ru-RU" altLang="ru-RU" sz="2000" b="1" dirty="0" err="1" smtClean="0">
                <a:solidFill>
                  <a:srgbClr val="B80047"/>
                </a:solidFill>
                <a:latin typeface="Times New Roman" pitchFamily="18" charset="0"/>
              </a:rPr>
              <a:t>им.М.Е</a:t>
            </a: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. </a:t>
            </a:r>
            <a:r>
              <a:rPr lang="ru-RU" altLang="ru-RU" sz="2000" b="1" dirty="0" err="1" smtClean="0">
                <a:solidFill>
                  <a:srgbClr val="B80047"/>
                </a:solidFill>
                <a:latin typeface="Times New Roman" pitchFamily="18" charset="0"/>
              </a:rPr>
              <a:t>Евсевьева</a:t>
            </a: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» №513, дата выдачи 4.07.2017</a:t>
            </a:r>
          </a:p>
          <a:p>
            <a:pPr marL="0" indent="0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Стаж педагогической работы (по специальности): 9 лет</a:t>
            </a:r>
          </a:p>
          <a:p>
            <a:pPr marL="0" indent="0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Общий трудовой стаж: 14 лет</a:t>
            </a:r>
          </a:p>
          <a:p>
            <a:pPr marL="0" indent="0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Наличие квалификационной категории:</a:t>
            </a:r>
            <a:r>
              <a:rPr lang="en-US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первая</a:t>
            </a:r>
          </a:p>
          <a:p>
            <a:pPr marL="0" indent="0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</a:rPr>
              <a:t>Дата последней аттестации: приказ N596 от 20.05.2016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solidFill>
                  <a:srgbClr val="C00000"/>
                </a:solidFill>
              </a:rPr>
              <a:t>Участие в инновационной (экспериментальной) деятельности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480" y="1484784"/>
            <a:ext cx="36652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-7938"/>
            <a:ext cx="7750175" cy="1492251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773238"/>
            <a:ext cx="7799387" cy="4865687"/>
          </a:xfrm>
        </p:spPr>
        <p:txBody>
          <a:bodyPr/>
          <a:lstStyle/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Дистанционные мероприятия в сети «Интернет» 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— </a:t>
            </a:r>
            <a:r>
              <a:rPr lang="ru-RU" altLang="ru-RU" sz="2800" b="1" dirty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altLang="ru-RU" sz="2800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— 2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уровень: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— 2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Российский уровень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— 4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-7938"/>
            <a:ext cx="7750175" cy="1492251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44675"/>
            <a:ext cx="7799387" cy="4794250"/>
          </a:xfrm>
        </p:spPr>
        <p:txBody>
          <a:bodyPr/>
          <a:lstStyle/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i="1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356256"/>
            <a:ext cx="3856285" cy="5313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56255"/>
            <a:ext cx="3960440" cy="53789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27063" y="1268413"/>
            <a:ext cx="7799387" cy="5265737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Дистанционные мероприятия в сети «Интернет»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132551"/>
            <a:ext cx="3240360" cy="4593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115431"/>
            <a:ext cx="3287871" cy="45778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27063" y="1268413"/>
            <a:ext cx="7799387" cy="5265737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Дистанционные мероприятия в сети «Интернет»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60849"/>
            <a:ext cx="3274601" cy="4569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060849"/>
            <a:ext cx="3139737" cy="4464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678940"/>
            <a:ext cx="3566160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41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268413"/>
            <a:ext cx="7799387" cy="5154612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844823"/>
            <a:ext cx="3456384" cy="4889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1844824"/>
            <a:ext cx="3672408" cy="49704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268413"/>
            <a:ext cx="7799387" cy="5154612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722221"/>
            <a:ext cx="3425577" cy="5012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611"/>
          <a:stretch/>
        </p:blipFill>
        <p:spPr>
          <a:xfrm>
            <a:off x="971600" y="1720096"/>
            <a:ext cx="3214588" cy="50225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-22225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Позитивные результаты внеурочной деятельности обучающихся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268413"/>
            <a:ext cx="6769100" cy="3600450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Российский уровень</a:t>
            </a:r>
          </a:p>
        </p:txBody>
      </p:sp>
      <p:pic>
        <p:nvPicPr>
          <p:cNvPr id="32772" name="Picture 7" descr="C:\Users\учитель\Downloads\Саммат Макаркин Артур призер отборочного тура_page-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1678077"/>
            <a:ext cx="3971106" cy="514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C:\Users\учитель\Downloads\Саммат Кирюхина Алина призер отборочного тура_page-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98045"/>
            <a:ext cx="394652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16833" y="1774033"/>
            <a:ext cx="2531761" cy="38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95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-22225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268413"/>
            <a:ext cx="6769100" cy="3600450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Российский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657872" y="1844824"/>
            <a:ext cx="3474730" cy="47197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69691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публикаций, включая 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интернет-публикации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908050"/>
            <a:ext cx="7799388" cy="5514975"/>
          </a:xfrm>
        </p:spPr>
        <p:txBody>
          <a:bodyPr/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926450"/>
            <a:ext cx="3816424" cy="59315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71513" y="0"/>
            <a:ext cx="7789862" cy="1196975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освоения обучающимися образовательных программ  по итогам мониторингов, проводимых организацией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84213" y="1125538"/>
            <a:ext cx="7789862" cy="5287962"/>
          </a:xfrm>
        </p:spPr>
        <p:txBody>
          <a:bodyPr/>
          <a:lstStyle/>
          <a:p>
            <a:pPr algn="ctr"/>
            <a:endParaRPr lang="ru-RU" altLang="ru-RU" sz="28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7" y="1268760"/>
            <a:ext cx="4608512" cy="535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19175" y="404813"/>
            <a:ext cx="7750175" cy="69691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b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2471738" y="984250"/>
            <a:ext cx="496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Международный уровень</a:t>
            </a:r>
            <a:endParaRPr lang="ru-RU" altLang="ru-RU" sz="2400" b="1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76534"/>
            <a:ext cx="4067743" cy="5229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446213"/>
            <a:ext cx="4329686" cy="506339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4932040" y="3645024"/>
            <a:ext cx="936104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5315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6152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268760"/>
            <a:ext cx="3866266" cy="546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569325" cy="126841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 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569325" cy="5224463"/>
          </a:xfrm>
        </p:spPr>
        <p:txBody>
          <a:bodyPr/>
          <a:lstStyle/>
          <a:p>
            <a:pPr marL="677863" indent="-677863" algn="ctr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</a:p>
          <a:p>
            <a:pPr marL="677863" indent="-677863" algn="ctr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36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677792"/>
            <a:ext cx="3664454" cy="51490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569325" cy="126841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 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569325" cy="5224463"/>
          </a:xfrm>
        </p:spPr>
        <p:txBody>
          <a:bodyPr/>
          <a:lstStyle/>
          <a:p>
            <a:pPr marL="677863" indent="-677863" algn="ctr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Республиканский</a:t>
            </a:r>
            <a:r>
              <a:rPr lang="ru-RU" altLang="ru-RU" b="1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 уровень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717900"/>
            <a:ext cx="3537156" cy="499608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128713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открытых уроков,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мастер-классов, мероприятий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674688" y="1125538"/>
            <a:ext cx="7789862" cy="5143500"/>
          </a:xfrm>
        </p:spPr>
        <p:txBody>
          <a:bodyPr/>
          <a:lstStyle/>
          <a:p>
            <a:pPr marL="677863" indent="-677863" algn="ctr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545957"/>
            <a:ext cx="3799236" cy="520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1513" y="139700"/>
            <a:ext cx="7789862" cy="912813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Экспертная деятельность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928504"/>
            <a:ext cx="4320480" cy="575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15888"/>
            <a:ext cx="7789862" cy="912812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работе педагогических сообществ, комиссий, жюри конкурсов</a:t>
            </a:r>
          </a:p>
        </p:txBody>
      </p:sp>
      <p:sp>
        <p:nvSpPr>
          <p:cNvPr id="28675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395288" y="1196975"/>
            <a:ext cx="8497887" cy="863600"/>
          </a:xfrm>
        </p:spPr>
        <p:txBody>
          <a:bodyPr/>
          <a:lstStyle/>
          <a:p>
            <a:pPr marL="677863" indent="-677863" algn="ctr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Член педагогических Интернет-сообществ</a:t>
            </a:r>
            <a:endParaRPr lang="ru-RU" altLang="ru-RU" sz="2800" b="1" smtClean="0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1825248"/>
            <a:ext cx="8065947" cy="47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971550" y="-242888"/>
            <a:ext cx="7789863" cy="1868488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работе педагогических сообществ, комиссий, жюри конкурсов</a:t>
            </a:r>
            <a:endParaRPr lang="en-US" altLang="en-US" sz="2800" smtClean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627313" y="1196975"/>
            <a:ext cx="4576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Республиканский </a:t>
            </a:r>
            <a:r>
              <a:rPr lang="ru-RU" altLang="ru-RU" sz="2800" b="1" dirty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altLang="ru-RU" sz="2800" b="1" dirty="0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243" y="1923168"/>
            <a:ext cx="6726902" cy="47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971550" y="-242888"/>
            <a:ext cx="7789863" cy="1868488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работе педагогических сообществ, комиссий, жюри конкурсов</a:t>
            </a:r>
            <a:endParaRPr lang="en-US" altLang="en-US" sz="280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268760"/>
            <a:ext cx="376707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1513" y="139700"/>
            <a:ext cx="7789862" cy="912813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работе педагогических сообществ, комиссий, жюри конкурсов</a:t>
            </a:r>
          </a:p>
        </p:txBody>
      </p:sp>
      <p:sp>
        <p:nvSpPr>
          <p:cNvPr id="47107" name="Объект 2"/>
          <p:cNvSpPr>
            <a:spLocks noGrp="1"/>
          </p:cNvSpPr>
          <p:nvPr>
            <p:ph idx="4294967295"/>
          </p:nvPr>
        </p:nvSpPr>
        <p:spPr>
          <a:xfrm>
            <a:off x="395288" y="1196975"/>
            <a:ext cx="8497887" cy="863600"/>
          </a:xfrm>
        </p:spPr>
        <p:txBody>
          <a:bodyPr/>
          <a:lstStyle/>
          <a:p>
            <a:pPr marL="677863" indent="-677863" algn="ctr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Республиканский  уровень</a:t>
            </a:r>
            <a:endParaRPr lang="ru-RU" altLang="ru-RU" sz="2800" b="1" smtClean="0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846652"/>
            <a:ext cx="3411231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96029"/>
            <a:ext cx="3312368" cy="48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991475" cy="10795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освоения обучающимися образовательных программ по  итогам внешнего  мониторинга  системы образования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684213" y="1268413"/>
            <a:ext cx="7789862" cy="5154612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alt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1315615"/>
            <a:ext cx="4824536" cy="544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97800" cy="79216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 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981075"/>
            <a:ext cx="8424863" cy="6696075"/>
          </a:xfrm>
        </p:spPr>
        <p:txBody>
          <a:bodyPr/>
          <a:lstStyle/>
          <a:p>
            <a:pPr marL="677863" indent="-677863" algn="ctr" eaLnBrk="1">
              <a:lnSpc>
                <a:spcPct val="83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smtClean="0">
                <a:solidFill>
                  <a:srgbClr val="333399"/>
                </a:solidFill>
                <a:latin typeface="Times New Roman" pitchFamily="18" charset="0"/>
              </a:rPr>
              <a:t>Победы и призовые места в конкурсах</a:t>
            </a:r>
          </a:p>
          <a:p>
            <a:pPr marL="677863" indent="-677863" algn="ctr" eaLnBrk="1">
              <a:lnSpc>
                <a:spcPct val="83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smtClean="0">
                <a:solidFill>
                  <a:srgbClr val="333399"/>
                </a:solidFill>
                <a:latin typeface="Times New Roman" pitchFamily="18" charset="0"/>
              </a:rPr>
              <a:t> на порталах сети Интернет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864" y="1806704"/>
            <a:ext cx="3355970" cy="47525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97800" cy="79216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и поощрения 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07950" y="836613"/>
            <a:ext cx="9072563" cy="6840537"/>
          </a:xfrm>
        </p:spPr>
        <p:txBody>
          <a:bodyPr/>
          <a:lstStyle/>
          <a:p>
            <a:pPr marL="677863" indent="-677863" algn="ctr" eaLnBrk="1">
              <a:lnSpc>
                <a:spcPct val="83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dirty="0" smtClean="0">
                <a:solidFill>
                  <a:srgbClr val="333399"/>
                </a:solidFill>
                <a:latin typeface="Times New Roman" pitchFamily="18" charset="0"/>
              </a:rPr>
              <a:t>Сеть интернет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268760"/>
            <a:ext cx="3741420" cy="533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97800" cy="79216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и поощрения 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981075"/>
            <a:ext cx="8135937" cy="5688013"/>
          </a:xfrm>
        </p:spPr>
        <p:txBody>
          <a:bodyPr/>
          <a:lstStyle/>
          <a:p>
            <a:pPr marL="677863" indent="-677863" algn="ctr" eaLnBrk="1">
              <a:lnSpc>
                <a:spcPct val="83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smtClean="0">
                <a:solidFill>
                  <a:srgbClr val="333399"/>
                </a:solidFill>
                <a:latin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484783"/>
            <a:ext cx="3960440" cy="53061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97800" cy="79216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и поощрения 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07950" y="836613"/>
            <a:ext cx="9072563" cy="6840537"/>
          </a:xfrm>
        </p:spPr>
        <p:txBody>
          <a:bodyPr/>
          <a:lstStyle/>
          <a:p>
            <a:pPr marL="677863" indent="-677863" algn="ctr" eaLnBrk="1">
              <a:lnSpc>
                <a:spcPct val="83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smtClean="0">
                <a:solidFill>
                  <a:srgbClr val="333399"/>
                </a:solidFill>
                <a:latin typeface="Times New Roman" pitchFamily="18" charset="0"/>
              </a:rPr>
              <a:t>Российский уровень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279520"/>
            <a:ext cx="3888432" cy="54935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rgbClr val="C00000"/>
                </a:solidFill>
              </a:rPr>
              <a:t>Участие в инновационной (экспериментальной) деятельности</a:t>
            </a:r>
            <a:endParaRPr lang="ru-RU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529971"/>
            <a:ext cx="3744415" cy="5244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rgbClr val="C00000"/>
                </a:solidFill>
              </a:rPr>
              <a:t>Участие в инновационной (экспериментальной) деятельности</a:t>
            </a:r>
            <a:endParaRPr lang="ru-RU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744912" cy="526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60513"/>
            <a:ext cx="3743325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rgbClr val="C00000"/>
                </a:solidFill>
              </a:rPr>
              <a:t>Участие в инновационной (экспериментальной) деятельности</a:t>
            </a:r>
            <a:endParaRPr lang="ru-RU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3211513"/>
            <a:ext cx="5187950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08138"/>
            <a:ext cx="4681538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solidFill>
                  <a:srgbClr val="C00000"/>
                </a:solidFill>
              </a:rPr>
              <a:t>Участие в инновационной (экспериментальной) деятельности</a:t>
            </a:r>
            <a:endParaRPr lang="ru-RU" dirty="0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25" y="1844675"/>
            <a:ext cx="4968875" cy="351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1844675"/>
            <a:ext cx="4464050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solidFill>
                  <a:srgbClr val="C00000"/>
                </a:solidFill>
              </a:rPr>
              <a:t>Участие в инновационной (экспериментальной) деятельности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884" y="1628800"/>
            <a:ext cx="3554748" cy="50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solidFill>
                  <a:srgbClr val="C00000"/>
                </a:solidFill>
              </a:rPr>
              <a:t>Участие в инновационной (экспериментальной) деятельности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539255"/>
            <a:ext cx="3760116" cy="53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407</Words>
  <Application>Microsoft Office PowerPoint</Application>
  <PresentationFormat>Экран (4:3)</PresentationFormat>
  <Paragraphs>77</Paragraphs>
  <Slides>33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Тема Office</vt:lpstr>
      <vt:lpstr>1_Тема Office</vt:lpstr>
      <vt:lpstr>2_Тема Office</vt:lpstr>
      <vt:lpstr>3_Тема Office</vt:lpstr>
      <vt:lpstr>4_Тема Office</vt:lpstr>
      <vt:lpstr>Министерство образования РМ Портфолио  Ермошиной Ирины Валерьевны учителя МОУ «Средняя общеобразовательная школа с углубленным изучением отдельных предметов № 24» г.о.Саранск </vt:lpstr>
      <vt:lpstr>Результаты освоения обучающимися образовательных программ  по итогам мониторингов, проводимых организацией</vt:lpstr>
      <vt:lpstr>Результаты освоения обучающимися образовательных программ по  итогам внешнего  мониторинга  системы образования</vt:lpstr>
      <vt:lpstr>Участие в инновационной (экспериментальной) деятельности</vt:lpstr>
      <vt:lpstr>Участие в инновационной (экспериментальной) деятельности</vt:lpstr>
      <vt:lpstr>Участие в инновационной (экспериментальной) деятельности</vt:lpstr>
      <vt:lpstr>Участие в инновационной (экспериментальной) деятельности</vt:lpstr>
      <vt:lpstr>Участие в инновационной (экспериментальной) деятельности</vt:lpstr>
      <vt:lpstr>Участие в инновационной (экспериментальной) деятельности</vt:lpstr>
      <vt:lpstr>Участие в инновационной (экспериментальной) деятельности</vt:lpstr>
      <vt:lpstr>Позитивные результаты внеурочной деятельности обучающихся  по учебным предметам</vt:lpstr>
      <vt:lpstr>Позитивные результаты внеурочной деятельности обучающихся  по учебным предметам</vt:lpstr>
      <vt:lpstr>Позитивные результаты внеурочной деятельности обучающихся  по учебным предметам</vt:lpstr>
      <vt:lpstr>Позитивные результаты внеурочной деятельности обучающихся  по учебным предметам</vt:lpstr>
      <vt:lpstr> Позитивные результаты внеурочной деятельности обучающихся  по учебным предметам</vt:lpstr>
      <vt:lpstr> Позитивные результаты внеурочной деятельности обучающихся  по учебным предметам</vt:lpstr>
      <vt:lpstr> Позитивные результаты внеурочной деятельности обучающихся  по учебным предметам</vt:lpstr>
      <vt:lpstr> Позитивные результаты внеурочной деятельности обучающихся  по учебным предметам</vt:lpstr>
      <vt:lpstr>Наличие публикаций, включая  интернет-публикации</vt:lpstr>
      <vt:lpstr>Наличие публикаций </vt:lpstr>
      <vt:lpstr>Презентация PowerPoint</vt:lpstr>
      <vt:lpstr>Выступления на научно-практических конференциях, педагогических чтениях, семинарах, секциях, методических объединениях </vt:lpstr>
      <vt:lpstr>Выступления на научно-практических конференциях, педагогических чтениях, семинарах, секциях, методических объединениях </vt:lpstr>
      <vt:lpstr>Проведение открытых уроков,  мастер-классов, мероприятий</vt:lpstr>
      <vt:lpstr>Экспертная деятельность</vt:lpstr>
      <vt:lpstr>Общественно-педагогическая активность педагога: участие в работе педагогических сообществ, комиссий, жюри конкурсов</vt:lpstr>
      <vt:lpstr>Общественно-педагогическая активность педагога: участие в работе педагогических сообществ, комиссий, жюри конкурсов</vt:lpstr>
      <vt:lpstr>Общественно-педагогическая активность педагога: участие в работе педагогических сообществ, комиссий, жюри конкурсов</vt:lpstr>
      <vt:lpstr>Общественно-педагогическая активность педагога: участие в работе педагогических сообществ, комиссий, жюри конкурсов</vt:lpstr>
      <vt:lpstr>Участие педагога в профессиональных конкурсах </vt:lpstr>
      <vt:lpstr>Награды и поощрения </vt:lpstr>
      <vt:lpstr>Награды и поощрения </vt:lpstr>
      <vt:lpstr>Награды и поощрения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учитель</cp:lastModifiedBy>
  <cp:revision>228</cp:revision>
  <cp:lastPrinted>1601-01-01T00:00:00Z</cp:lastPrinted>
  <dcterms:created xsi:type="dcterms:W3CDTF">2010-08-04T11:06:49Z</dcterms:created>
  <dcterms:modified xsi:type="dcterms:W3CDTF">2024-01-17T11:55:51Z</dcterms:modified>
</cp:coreProperties>
</file>