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82" r:id="rId4"/>
    <p:sldId id="283" r:id="rId5"/>
    <p:sldId id="305" r:id="rId6"/>
    <p:sldId id="306" r:id="rId7"/>
    <p:sldId id="264" r:id="rId8"/>
    <p:sldId id="293" r:id="rId9"/>
    <p:sldId id="294" r:id="rId10"/>
    <p:sldId id="295" r:id="rId11"/>
    <p:sldId id="296" r:id="rId12"/>
    <p:sldId id="297" r:id="rId13"/>
    <p:sldId id="307" r:id="rId14"/>
    <p:sldId id="308" r:id="rId15"/>
    <p:sldId id="284" r:id="rId16"/>
    <p:sldId id="267" r:id="rId17"/>
    <p:sldId id="273" r:id="rId18"/>
    <p:sldId id="270" r:id="rId19"/>
    <p:sldId id="309" r:id="rId20"/>
    <p:sldId id="316" r:id="rId21"/>
    <p:sldId id="271" r:id="rId22"/>
    <p:sldId id="310" r:id="rId23"/>
    <p:sldId id="311" r:id="rId24"/>
    <p:sldId id="313" r:id="rId25"/>
    <p:sldId id="312" r:id="rId26"/>
    <p:sldId id="314" r:id="rId27"/>
    <p:sldId id="315" r:id="rId28"/>
    <p:sldId id="299" r:id="rId29"/>
    <p:sldId id="303" r:id="rId30"/>
    <p:sldId id="30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99"/>
    <a:srgbClr val="CC3399"/>
    <a:srgbClr val="FF0066"/>
    <a:srgbClr val="FFCCFF"/>
    <a:srgbClr val="660066"/>
    <a:srgbClr val="86141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2532" autoAdjust="0"/>
  </p:normalViewPr>
  <p:slideViewPr>
    <p:cSldViewPr>
      <p:cViewPr>
        <p:scale>
          <a:sx n="112" d="100"/>
          <a:sy n="112" d="100"/>
        </p:scale>
        <p:origin x="-2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15FED1E-B392-4CC9-A6F7-D382A8874FCC}" type="datetimeFigureOut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F655291-0B86-4A44-819D-AEAAE939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36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2D84-C45A-465A-B782-886875344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EA58-BA9E-484E-9042-EBF4F2DD3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7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DCE9-55E7-4A81-BF1F-4F3F94605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8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00F2-691D-4937-B80C-B07C4728F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4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77B9-A96E-46CA-AD1C-32A75D11B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011F-7613-430B-96C9-30BBDE33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7A03-D3D1-406E-A5B9-E3659C51F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6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D881-9AB2-42CD-A737-8A1AAA0AB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831B-538A-43DF-B46A-AB792B227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6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6AC00-FA04-4903-852D-42917784B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2F87-366B-4202-A401-371C97FBF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4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E9E8-1DAD-42FE-A9E5-725E6DA70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5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7076-F5B6-461B-9AF7-895B391A5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1EDEFE-791E-46AE-A8C2-B71903CDC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87450" y="188913"/>
            <a:ext cx="6697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>
                <a:solidFill>
                  <a:srgbClr val="CC0000"/>
                </a:solidFill>
              </a:rPr>
              <a:t>Министерство образования РМ</a:t>
            </a:r>
            <a:br>
              <a:rPr lang="ru-RU" sz="2800" i="1">
                <a:solidFill>
                  <a:srgbClr val="CC0000"/>
                </a:solidFill>
              </a:rPr>
            </a:br>
            <a:r>
              <a:rPr lang="ru-RU" sz="2800" i="1">
                <a:solidFill>
                  <a:srgbClr val="CC0000"/>
                </a:solidFill>
              </a:rPr>
              <a:t>Портфолио</a:t>
            </a:r>
            <a:r>
              <a:rPr lang="ru-RU" sz="3600" i="1">
                <a:solidFill>
                  <a:srgbClr val="000099"/>
                </a:solidFill>
              </a:rPr>
              <a:t> </a:t>
            </a:r>
            <a:r>
              <a:rPr lang="ru-RU" sz="3200" i="1">
                <a:solidFill>
                  <a:srgbClr val="000099"/>
                </a:solidFill>
              </a:rPr>
              <a:t/>
            </a:r>
            <a:br>
              <a:rPr lang="ru-RU" sz="3200" i="1">
                <a:solidFill>
                  <a:srgbClr val="000099"/>
                </a:solidFill>
              </a:rPr>
            </a:br>
            <a:r>
              <a:rPr lang="ru-RU" sz="2400" i="1">
                <a:solidFill>
                  <a:srgbClr val="000099"/>
                </a:solidFill>
              </a:rPr>
              <a:t>Кудрявцева Михаила Сергеевича </a:t>
            </a:r>
            <a:r>
              <a:rPr lang="ru-RU" sz="2400" i="1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2400" i="1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2400" i="1">
                <a:solidFill>
                  <a:srgbClr val="000099"/>
                </a:solidFill>
                <a:latin typeface="Georgia" pitchFamily="18" charset="0"/>
              </a:rPr>
              <a:t>учителя МОУ «СОШ №</a:t>
            </a:r>
            <a:r>
              <a:rPr lang="ru-RU" sz="2400" i="1">
                <a:solidFill>
                  <a:srgbClr val="000099"/>
                </a:solidFill>
              </a:rPr>
              <a:t>24</a:t>
            </a:r>
            <a:r>
              <a:rPr lang="ru-RU" sz="2400" i="1">
                <a:solidFill>
                  <a:srgbClr val="000099"/>
                </a:solidFill>
                <a:latin typeface="Georgia" pitchFamily="18" charset="0"/>
              </a:rPr>
              <a:t>» г. о. Саранск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11188" y="2276475"/>
            <a:ext cx="5113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66"/>
                </a:solidFill>
              </a:rPr>
              <a:t>Дата рождения</a:t>
            </a:r>
            <a:r>
              <a:rPr lang="ru-RU">
                <a:solidFill>
                  <a:srgbClr val="000066"/>
                </a:solidFill>
              </a:rPr>
              <a:t>: 18.04.1988 г.р.</a:t>
            </a:r>
          </a:p>
          <a:p>
            <a:pPr defTabSz="449263">
              <a:lnSpc>
                <a:spcPct val="8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66"/>
                </a:solidFill>
              </a:rPr>
              <a:t>Профессиональное образование</a:t>
            </a:r>
            <a:r>
              <a:rPr lang="ru-RU">
                <a:solidFill>
                  <a:srgbClr val="000066"/>
                </a:solidFill>
              </a:rPr>
              <a:t>: Педагог по физической культуре и учитель безопасности жизнедеятельности, Мордовский государственный педагогической институт имени М.Е. Евсевьева. №1699 ВСА 1016378</a:t>
            </a:r>
          </a:p>
          <a:p>
            <a:pPr defTabSz="449263">
              <a:lnSpc>
                <a:spcPct val="8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66"/>
                </a:solidFill>
              </a:rPr>
              <a:t>Стаж педагогической работы</a:t>
            </a:r>
            <a:r>
              <a:rPr lang="ru-RU">
                <a:solidFill>
                  <a:srgbClr val="000066"/>
                </a:solidFill>
              </a:rPr>
              <a:t> (по  специальности): 10 лет </a:t>
            </a:r>
          </a:p>
          <a:p>
            <a:pPr defTabSz="449263">
              <a:lnSpc>
                <a:spcPct val="8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66"/>
                </a:solidFill>
              </a:rPr>
              <a:t>Общий трудовой стаж</a:t>
            </a:r>
            <a:r>
              <a:rPr lang="ru-RU">
                <a:solidFill>
                  <a:srgbClr val="000066"/>
                </a:solidFill>
              </a:rPr>
              <a:t>: 10 лет</a:t>
            </a:r>
          </a:p>
          <a:p>
            <a:pPr defTabSz="449263">
              <a:lnSpc>
                <a:spcPct val="8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66"/>
                </a:solidFill>
              </a:rPr>
              <a:t>Наличие квалификационной категории</a:t>
            </a:r>
            <a:r>
              <a:rPr lang="ru-RU">
                <a:solidFill>
                  <a:srgbClr val="000066"/>
                </a:solidFill>
              </a:rPr>
              <a:t>: высшая</a:t>
            </a:r>
          </a:p>
          <a:p>
            <a:pPr defTabSz="449263">
              <a:lnSpc>
                <a:spcPct val="8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66"/>
                </a:solidFill>
              </a:rPr>
              <a:t>Дата последней аттестации</a:t>
            </a:r>
            <a:r>
              <a:rPr lang="ru-RU">
                <a:solidFill>
                  <a:srgbClr val="000066"/>
                </a:solidFill>
              </a:rPr>
              <a:t>: 22.02.2019год </a:t>
            </a:r>
          </a:p>
          <a:p>
            <a:pPr defTabSz="449263">
              <a:lnSpc>
                <a:spcPct val="8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66"/>
                </a:solidFill>
              </a:rPr>
              <a:t>Звание:</a:t>
            </a: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238375"/>
            <a:ext cx="23558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46545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44450"/>
            <a:ext cx="45116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00" y="44450"/>
            <a:ext cx="4562475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88" y="-34925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063" y="-1588"/>
            <a:ext cx="484981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-17145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17145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785813" y="285750"/>
            <a:ext cx="7477125" cy="109696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/>
              <a:t>9.Выступления на научно-практических конференциях, педагогических чтениях, семинарах, секциях, методических объединениях</a:t>
            </a:r>
            <a:r>
              <a:rPr lang="ru-RU"/>
              <a:t> 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382713"/>
            <a:ext cx="37671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55650" y="115888"/>
            <a:ext cx="7648575" cy="64928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/>
              <a:t>10.Проведение открытых уроков, мастер-классов, мероприятий</a:t>
            </a:r>
            <a:r>
              <a:rPr lang="ru-RU"/>
              <a:t> .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175" y="777875"/>
            <a:ext cx="42672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331913" y="0"/>
            <a:ext cx="6218237" cy="6477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/>
              <a:t>11.Наставничество</a:t>
            </a:r>
            <a:endParaRPr lang="ru-RU"/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836613"/>
            <a:ext cx="40735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836613"/>
            <a:ext cx="41910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68313" y="188913"/>
            <a:ext cx="8367712" cy="10080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/>
              <a:t>13.Общественно-педагогическая активность педагога: участие в работе педагогических сообществ, комиссий, жюри конкурсов</a:t>
            </a:r>
            <a:endParaRPr lang="ru-RU"/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1"/>
          <a:stretch>
            <a:fillRect/>
          </a:stretch>
        </p:blipFill>
        <p:spPr bwMode="auto">
          <a:xfrm>
            <a:off x="79375" y="1196975"/>
            <a:ext cx="3862388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25" y="1196975"/>
            <a:ext cx="38481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484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638" y="255588"/>
            <a:ext cx="4264025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15250" cy="765175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smtClean="0"/>
              <a:t>1.Качество знаний по итогам внутреннего мониторинга учебных достижений обучающихся за межаттестационный период</a:t>
            </a:r>
            <a:r>
              <a:rPr lang="ru-RU" sz="160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268413"/>
            <a:ext cx="3698875" cy="52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36988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411413" y="188913"/>
            <a:ext cx="4965700" cy="5969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/>
              <a:t>14.Участие педагога в профессиональных конкурсах</a:t>
            </a:r>
            <a:endParaRPr lang="ru-RU"/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00" y="1060450"/>
            <a:ext cx="4100513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88963"/>
          </a:xfrm>
        </p:spPr>
        <p:txBody>
          <a:bodyPr/>
          <a:lstStyle/>
          <a:p>
            <a:r>
              <a:rPr lang="ru-RU" sz="1800" smtClean="0"/>
              <a:t>15.Награды и поощрения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633413"/>
            <a:ext cx="441166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475" y="633413"/>
            <a:ext cx="433705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08050"/>
            <a:ext cx="699293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-17145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613" y="-171450"/>
            <a:ext cx="476885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188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256088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836613"/>
            <a:ext cx="7164387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95288" y="188913"/>
            <a:ext cx="8424862" cy="64770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/>
              <a:t>Качество знаний по  итогам внешнего  мониторинга учебных достижений обучающихся за межаттестационный  период</a:t>
            </a:r>
            <a:r>
              <a:rPr lang="ru-RU"/>
              <a:t>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619250" y="549275"/>
            <a:ext cx="59039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FF00FF"/>
                </a:solidFill>
              </a:rPr>
              <a:t>     </a:t>
            </a:r>
            <a:endParaRPr lang="ru-RU" sz="120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1262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0" y="1301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0" y="1230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981075"/>
            <a:ext cx="777398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260350"/>
            <a:ext cx="928687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68313" y="188913"/>
            <a:ext cx="8367712" cy="9366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/>
              <a:t>5.Результаты участия обучающихся во Всероссийской предметной олимпиаде</a:t>
            </a:r>
            <a:r>
              <a:rPr lang="ru-RU"/>
              <a:t> 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3851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163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42900"/>
            <a:ext cx="4441825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288" y="115888"/>
            <a:ext cx="4914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27088" y="188913"/>
            <a:ext cx="7504112" cy="79216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FF0066"/>
                </a:solidFill>
              </a:rPr>
              <a:t>7. </a:t>
            </a:r>
            <a:r>
              <a:rPr lang="ru-RU" i="1"/>
              <a:t>Позитивные результаты внеурочной деятельности обучающихся по учебным предметам:</a:t>
            </a:r>
          </a:p>
        </p:txBody>
      </p:sp>
      <p:pic>
        <p:nvPicPr>
          <p:cNvPr id="819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950" y="1052513"/>
            <a:ext cx="40243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46087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07950"/>
            <a:ext cx="44513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4063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63" y="0"/>
            <a:ext cx="4513262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149</Words>
  <Application>Microsoft Office PowerPoint</Application>
  <PresentationFormat>Экран (4:3)</PresentationFormat>
  <Paragraphs>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Презентация PowerPoint</vt:lpstr>
      <vt:lpstr>1.Качество знаний по итогам внутреннего мониторинга учебных достижений обучающихся за межаттестационный период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15.Награды и поощрения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учитель</cp:lastModifiedBy>
  <cp:revision>61</cp:revision>
  <dcterms:created xsi:type="dcterms:W3CDTF">2012-01-24T16:12:30Z</dcterms:created>
  <dcterms:modified xsi:type="dcterms:W3CDTF">2023-12-28T08:28:13Z</dcterms:modified>
</cp:coreProperties>
</file>