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</p:sldMasterIdLst>
  <p:notesMasterIdLst>
    <p:notesMasterId r:id="rId34"/>
  </p:notesMasterIdLst>
  <p:sldIdLst>
    <p:sldId id="280" r:id="rId6"/>
    <p:sldId id="372" r:id="rId7"/>
    <p:sldId id="275" r:id="rId8"/>
    <p:sldId id="276" r:id="rId9"/>
    <p:sldId id="288" r:id="rId10"/>
    <p:sldId id="361" r:id="rId11"/>
    <p:sldId id="295" r:id="rId12"/>
    <p:sldId id="351" r:id="rId13"/>
    <p:sldId id="349" r:id="rId14"/>
    <p:sldId id="373" r:id="rId15"/>
    <p:sldId id="346" r:id="rId16"/>
    <p:sldId id="374" r:id="rId17"/>
    <p:sldId id="363" r:id="rId18"/>
    <p:sldId id="375" r:id="rId19"/>
    <p:sldId id="376" r:id="rId20"/>
    <p:sldId id="377" r:id="rId21"/>
    <p:sldId id="378" r:id="rId22"/>
    <p:sldId id="352" r:id="rId23"/>
    <p:sldId id="369" r:id="rId24"/>
    <p:sldId id="379" r:id="rId25"/>
    <p:sldId id="278" r:id="rId26"/>
    <p:sldId id="380" r:id="rId27"/>
    <p:sldId id="355" r:id="rId28"/>
    <p:sldId id="366" r:id="rId29"/>
    <p:sldId id="381" r:id="rId30"/>
    <p:sldId id="358" r:id="rId31"/>
    <p:sldId id="362" r:id="rId32"/>
    <p:sldId id="272" r:id="rId33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6666FF"/>
    <a:srgbClr val="834D7B"/>
    <a:srgbClr val="800000"/>
    <a:srgbClr val="823641"/>
    <a:srgbClr val="333399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8754" autoAdjust="0"/>
  </p:normalViewPr>
  <p:slideViewPr>
    <p:cSldViewPr>
      <p:cViewPr>
        <p:scale>
          <a:sx n="78" d="100"/>
          <a:sy n="78" d="100"/>
        </p:scale>
        <p:origin x="-900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4819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4820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4821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4822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4823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4824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4825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5700" y="933450"/>
            <a:ext cx="4341813" cy="335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1031875" y="4624388"/>
            <a:ext cx="4595813" cy="37226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/>
          </a:p>
        </p:txBody>
      </p:sp>
    </p:spTree>
    <p:extLst>
      <p:ext uri="{BB962C8B-B14F-4D97-AF65-F5344CB8AC3E}">
        <p14:creationId xmlns:p14="http://schemas.microsoft.com/office/powerpoint/2010/main" val="3917865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body"/>
          </p:nvPr>
        </p:nvSpPr>
        <p:spPr>
          <a:xfrm>
            <a:off x="1031875" y="4624388"/>
            <a:ext cx="4597400" cy="3724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altLang="en-US" smtClean="0">
                <a:latin typeface="Times New Roman" pitchFamily="18" charset="0"/>
              </a:rPr>
              <a:t>В этом слайде доделать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8338" cy="33607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8338" cy="33607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8338" cy="33607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8338" cy="33607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/>
          </p:nvPr>
        </p:nvSpPr>
        <p:spPr>
          <a:xfrm>
            <a:off x="1031875" y="4624388"/>
            <a:ext cx="4597400" cy="3724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8338" cy="33607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8338" cy="33607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8338" cy="33607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8338" cy="33607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8338" cy="33607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8338" cy="33607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8338" cy="33607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CD7C4-13B8-427C-A229-AF73AA8278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067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C2423-2D10-4059-BEBD-E1FE249E9C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8346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6063" y="128588"/>
            <a:ext cx="2044700" cy="59737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5986463" cy="59737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6DB1F-4345-4EC6-AF5E-DF01A06534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1606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54303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87115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04151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1513" y="1906588"/>
            <a:ext cx="3817937" cy="4506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1850" y="1906588"/>
            <a:ext cx="3819525" cy="4506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48042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54630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155875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4557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87693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6A4ED-CD26-4737-8B16-8328F22364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25733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894562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525112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139700"/>
            <a:ext cx="194627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1513" y="139700"/>
            <a:ext cx="569118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16987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139700"/>
            <a:ext cx="7789862" cy="18684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716974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63117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52858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965676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1513" y="1906588"/>
            <a:ext cx="3817937" cy="4506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1850" y="1906588"/>
            <a:ext cx="3819525" cy="4506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271430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975429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70185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BB694-FB55-46CB-A1D3-325215D034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89663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35443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487511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133323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16646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139700"/>
            <a:ext cx="194627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1513" y="139700"/>
            <a:ext cx="569118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15902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216845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805779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891896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1513" y="1906588"/>
            <a:ext cx="3819525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906588"/>
            <a:ext cx="3819525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728532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9868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14788" cy="4502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4388" y="1600200"/>
            <a:ext cx="4016375" cy="4502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00C7F-914B-48AF-96CF-D09298AB97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19123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337432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71329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780367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332966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933908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139700"/>
            <a:ext cx="1947863" cy="62753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1513" y="139700"/>
            <a:ext cx="5691187" cy="62753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714237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959463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967299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693293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1513" y="1906588"/>
            <a:ext cx="3819525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906588"/>
            <a:ext cx="3819525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25033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5C0A3-696B-4A6E-B73D-CA39CA9DD0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16611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913382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268613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46946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478189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816099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936796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139700"/>
            <a:ext cx="1947863" cy="62753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1513" y="139700"/>
            <a:ext cx="5691187" cy="62753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85026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F4A30-6F5F-4161-B4C7-07D1AC1BC6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112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51C2E-4BF6-4EE8-872C-AA799888B2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8394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F9388-69E3-4A96-9B01-AA3A41F1E7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4070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65A0C-D13E-4339-9723-AD16EA67E4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8999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183563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183563" cy="450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087563" cy="4302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49563" cy="4302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087563" cy="4302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5EF2DBF-2129-4295-8D44-4A0EFD0C7A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366713" y="1717675"/>
            <a:ext cx="8775700" cy="5140325"/>
          </a:xfrm>
          <a:prstGeom prst="roundRect">
            <a:avLst>
              <a:gd name="adj" fmla="val 28"/>
            </a:avLst>
          </a:prstGeom>
          <a:solidFill>
            <a:srgbClr val="DDDDDD"/>
          </a:solidFill>
          <a:ln w="9360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139700"/>
            <a:ext cx="7789862" cy="186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06588"/>
            <a:ext cx="7789862" cy="450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053" name="AutoShape 4"/>
          <p:cNvSpPr>
            <a:spLocks noChangeArrowheads="1"/>
          </p:cNvSpPr>
          <p:nvPr/>
        </p:nvSpPr>
        <p:spPr bwMode="auto">
          <a:xfrm>
            <a:off x="0" y="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054" name="AutoShape 5"/>
          <p:cNvSpPr>
            <a:spLocks noChangeArrowheads="1"/>
          </p:cNvSpPr>
          <p:nvPr/>
        </p:nvSpPr>
        <p:spPr bwMode="auto">
          <a:xfrm>
            <a:off x="0" y="2160588"/>
            <a:ext cx="165100" cy="833437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055" name="AutoShape 6"/>
          <p:cNvSpPr>
            <a:spLocks noChangeArrowheads="1"/>
          </p:cNvSpPr>
          <p:nvPr/>
        </p:nvSpPr>
        <p:spPr bwMode="auto">
          <a:xfrm>
            <a:off x="0" y="106045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333333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366713" y="1717675"/>
            <a:ext cx="8775700" cy="5140325"/>
          </a:xfrm>
          <a:prstGeom prst="roundRect">
            <a:avLst>
              <a:gd name="adj" fmla="val 28"/>
            </a:avLst>
          </a:prstGeom>
          <a:solidFill>
            <a:srgbClr val="DDDDDD"/>
          </a:solidFill>
          <a:ln w="9360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139700"/>
            <a:ext cx="7789862" cy="186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06588"/>
            <a:ext cx="7789862" cy="450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3077" name="AutoShape 4"/>
          <p:cNvSpPr>
            <a:spLocks noChangeArrowheads="1"/>
          </p:cNvSpPr>
          <p:nvPr/>
        </p:nvSpPr>
        <p:spPr bwMode="auto">
          <a:xfrm>
            <a:off x="0" y="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078" name="AutoShape 5"/>
          <p:cNvSpPr>
            <a:spLocks noChangeArrowheads="1"/>
          </p:cNvSpPr>
          <p:nvPr/>
        </p:nvSpPr>
        <p:spPr bwMode="auto">
          <a:xfrm>
            <a:off x="0" y="2160588"/>
            <a:ext cx="165100" cy="833437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079" name="AutoShape 6"/>
          <p:cNvSpPr>
            <a:spLocks noChangeArrowheads="1"/>
          </p:cNvSpPr>
          <p:nvPr/>
        </p:nvSpPr>
        <p:spPr bwMode="auto">
          <a:xfrm>
            <a:off x="0" y="106045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333333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 noChangeArrowheads="1"/>
          </p:cNvSpPr>
          <p:nvPr/>
        </p:nvSpPr>
        <p:spPr bwMode="auto">
          <a:xfrm>
            <a:off x="366713" y="1717675"/>
            <a:ext cx="8775700" cy="5140325"/>
          </a:xfrm>
          <a:prstGeom prst="roundRect">
            <a:avLst>
              <a:gd name="adj" fmla="val 28"/>
            </a:avLst>
          </a:prstGeom>
          <a:solidFill>
            <a:srgbClr val="DDDDDD"/>
          </a:solidFill>
          <a:ln w="9360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139700"/>
            <a:ext cx="7791450" cy="186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06588"/>
            <a:ext cx="7791450" cy="450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4101" name="AutoShape 4"/>
          <p:cNvSpPr>
            <a:spLocks noChangeArrowheads="1"/>
          </p:cNvSpPr>
          <p:nvPr/>
        </p:nvSpPr>
        <p:spPr bwMode="auto">
          <a:xfrm>
            <a:off x="0" y="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4102" name="AutoShape 5"/>
          <p:cNvSpPr>
            <a:spLocks noChangeArrowheads="1"/>
          </p:cNvSpPr>
          <p:nvPr/>
        </p:nvSpPr>
        <p:spPr bwMode="auto">
          <a:xfrm>
            <a:off x="0" y="2160588"/>
            <a:ext cx="165100" cy="833437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4103" name="AutoShape 6"/>
          <p:cNvSpPr>
            <a:spLocks noChangeArrowheads="1"/>
          </p:cNvSpPr>
          <p:nvPr/>
        </p:nvSpPr>
        <p:spPr bwMode="auto">
          <a:xfrm>
            <a:off x="0" y="106045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333333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366713" y="1717675"/>
            <a:ext cx="8775700" cy="5140325"/>
          </a:xfrm>
          <a:prstGeom prst="roundRect">
            <a:avLst>
              <a:gd name="adj" fmla="val 28"/>
            </a:avLst>
          </a:prstGeom>
          <a:solidFill>
            <a:srgbClr val="DDDDDD"/>
          </a:solidFill>
          <a:ln w="9360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139700"/>
            <a:ext cx="7791450" cy="186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06588"/>
            <a:ext cx="7791450" cy="450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5125" name="AutoShape 4"/>
          <p:cNvSpPr>
            <a:spLocks noChangeArrowheads="1"/>
          </p:cNvSpPr>
          <p:nvPr/>
        </p:nvSpPr>
        <p:spPr bwMode="auto">
          <a:xfrm>
            <a:off x="0" y="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5126" name="AutoShape 5"/>
          <p:cNvSpPr>
            <a:spLocks noChangeArrowheads="1"/>
          </p:cNvSpPr>
          <p:nvPr/>
        </p:nvSpPr>
        <p:spPr bwMode="auto">
          <a:xfrm>
            <a:off x="0" y="2160588"/>
            <a:ext cx="165100" cy="833437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5127" name="AutoShape 6"/>
          <p:cNvSpPr>
            <a:spLocks noChangeArrowheads="1"/>
          </p:cNvSpPr>
          <p:nvPr/>
        </p:nvSpPr>
        <p:spPr bwMode="auto">
          <a:xfrm>
            <a:off x="0" y="106045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333333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33375"/>
            <a:ext cx="8208963" cy="3311525"/>
          </a:xfrm>
        </p:spPr>
        <p:txBody>
          <a:bodyPr lIns="90000" tIns="46800" rIns="90000" bIns="46800"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en-US" sz="3200" i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</a:t>
            </a:r>
            <a:r>
              <a:rPr lang="ru-RU" altLang="en-US" sz="4000" i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РМ</a:t>
            </a:r>
            <a:br>
              <a:rPr lang="ru-RU" altLang="en-US" sz="4000" i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en-US" sz="4000" i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br>
              <a:rPr lang="ru-RU" altLang="en-US" sz="4000" i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en-US" sz="3200" i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800" i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en-US" sz="2800" i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en-US" sz="2800" i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Жилкиной Валентины Владимировны, </a:t>
            </a:r>
            <a:br>
              <a:rPr lang="ru-RU" altLang="en-US" sz="2800" i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en-US" sz="2800" i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учителя МОУ «Средняя общеобразовательная школа с углубленным изучением отдельных предметов №24» г.о.Саранск</a:t>
            </a:r>
            <a:r>
              <a:rPr lang="ru-RU" altLang="en-US" sz="2800" i="1" smtClean="0">
                <a:solidFill>
                  <a:srgbClr val="000099"/>
                </a:solidFill>
              </a:rPr>
              <a:t/>
            </a:r>
            <a:br>
              <a:rPr lang="ru-RU" altLang="en-US" sz="2800" i="1" smtClean="0">
                <a:solidFill>
                  <a:srgbClr val="000099"/>
                </a:solidFill>
              </a:rPr>
            </a:br>
            <a:endParaRPr lang="ru-RU" altLang="en-US" sz="2800" i="1" smtClean="0">
              <a:solidFill>
                <a:srgbClr val="000099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68313" y="3357563"/>
            <a:ext cx="6048375" cy="3240087"/>
          </a:xfrm>
        </p:spPr>
        <p:txBody>
          <a:bodyPr lIns="90000" tIns="46800" rIns="90000" bIns="46800"/>
          <a:lstStyle/>
          <a:p>
            <a:pPr marL="0" indent="0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en-US" sz="2400" b="1" smtClean="0">
              <a:solidFill>
                <a:srgbClr val="B80047"/>
              </a:solidFill>
              <a:latin typeface="Times New Roman" pitchFamily="18" charset="0"/>
            </a:endParaRPr>
          </a:p>
          <a:p>
            <a:pPr marL="0" indent="0">
              <a:lnSpc>
                <a:spcPct val="10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en-US" sz="1800" b="1" smtClean="0">
                <a:solidFill>
                  <a:srgbClr val="B80047"/>
                </a:solidFill>
                <a:latin typeface="Times New Roman" pitchFamily="18" charset="0"/>
                <a:cs typeface="Times New Roman" pitchFamily="18" charset="0"/>
              </a:rPr>
              <a:t>Дата рождения: 27.01.1991 г.</a:t>
            </a:r>
          </a:p>
          <a:p>
            <a:pPr marL="0" indent="0">
              <a:lnSpc>
                <a:spcPct val="10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en-US" sz="1800" b="1" smtClean="0">
                <a:solidFill>
                  <a:srgbClr val="B80047"/>
                </a:solidFill>
                <a:latin typeface="Times New Roman" pitchFamily="18" charset="0"/>
                <a:cs typeface="Times New Roman" pitchFamily="18" charset="0"/>
              </a:rPr>
              <a:t>Профессиональное образование: </a:t>
            </a:r>
            <a:r>
              <a:rPr lang="ru-RU" altLang="ru-RU" sz="1800" b="1" smtClean="0">
                <a:solidFill>
                  <a:srgbClr val="B80047"/>
                </a:solidFill>
                <a:latin typeface="Times New Roman" pitchFamily="18" charset="0"/>
                <a:cs typeface="Times New Roman" pitchFamily="18" charset="0"/>
              </a:rPr>
              <a:t>учитель немецкого и английского языков, МГПИ  № диплома 101305 0033919, дата выдачи 28 июня 2014 года, регистрационный номер 2076</a:t>
            </a:r>
            <a:endParaRPr lang="ru-RU" altLang="en-US" sz="1800" b="1" smtClean="0">
              <a:solidFill>
                <a:srgbClr val="B80047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en-US" sz="1800" b="1" smtClean="0">
                <a:solidFill>
                  <a:srgbClr val="B80047"/>
                </a:solidFill>
                <a:latin typeface="Times New Roman" pitchFamily="18" charset="0"/>
                <a:cs typeface="Times New Roman" pitchFamily="18" charset="0"/>
              </a:rPr>
              <a:t>Стаж педагогической работы (по специальности): 9 лет</a:t>
            </a:r>
          </a:p>
          <a:p>
            <a:pPr marL="0" indent="0">
              <a:lnSpc>
                <a:spcPct val="10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en-US" sz="1800" b="1" smtClean="0">
                <a:solidFill>
                  <a:srgbClr val="B80047"/>
                </a:solidFill>
                <a:latin typeface="Times New Roman" pitchFamily="18" charset="0"/>
                <a:cs typeface="Times New Roman" pitchFamily="18" charset="0"/>
              </a:rPr>
              <a:t>Общий трудовой стаж: 9 лет</a:t>
            </a:r>
          </a:p>
          <a:p>
            <a:pPr marL="0" indent="0">
              <a:lnSpc>
                <a:spcPct val="10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en-US" sz="1800" b="1" smtClean="0">
                <a:solidFill>
                  <a:srgbClr val="B80047"/>
                </a:solidFill>
                <a:latin typeface="Times New Roman" pitchFamily="18" charset="0"/>
                <a:cs typeface="Times New Roman" pitchFamily="18" charset="0"/>
              </a:rPr>
              <a:t>Наличие квалификационной категории: первая квалификационная категория</a:t>
            </a:r>
          </a:p>
          <a:p>
            <a:pPr marL="0" indent="0">
              <a:lnSpc>
                <a:spcPct val="10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en-US" sz="1800" b="1" smtClean="0">
                <a:solidFill>
                  <a:srgbClr val="B80047"/>
                </a:solidFill>
                <a:latin typeface="Times New Roman" pitchFamily="18" charset="0"/>
                <a:cs typeface="Times New Roman" pitchFamily="18" charset="0"/>
              </a:rPr>
              <a:t>Дата последней аттестации: 20.02.2017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0"/>
            <a:ext cx="7750175" cy="1412875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Позитивные результаты внеурочной деятельности обучающихся</a:t>
            </a:r>
            <a:b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 учебным предметам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268413"/>
            <a:ext cx="7799387" cy="5154612"/>
          </a:xfrm>
        </p:spPr>
        <p:txBody>
          <a:bodyPr/>
          <a:lstStyle/>
          <a:p>
            <a:pPr algn="ctr" eaLnBrk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smtClean="0"/>
              <a:t> </a:t>
            </a:r>
            <a:r>
              <a:rPr lang="ru-RU" alt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Республиканский уровень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1916113"/>
            <a:ext cx="7639050" cy="433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-22225"/>
            <a:ext cx="7750175" cy="1412875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Позитивные результаты внеурочной деятельности обучающихся</a:t>
            </a:r>
            <a:b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 учебным предметам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71550" y="1268413"/>
            <a:ext cx="6769100" cy="3600450"/>
          </a:xfrm>
        </p:spPr>
        <p:txBody>
          <a:bodyPr/>
          <a:lstStyle/>
          <a:p>
            <a:pPr algn="ctr" eaLnBrk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smtClean="0"/>
              <a:t> </a:t>
            </a:r>
            <a:r>
              <a:rPr lang="ru-RU" alt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Республиканский уровень</a:t>
            </a: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789113"/>
            <a:ext cx="8208963" cy="462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-22225"/>
            <a:ext cx="7750175" cy="1412875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Позитивные результаты внеурочной деятельности обучающихся</a:t>
            </a:r>
            <a:b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 учебным предметам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71550" y="1268413"/>
            <a:ext cx="6769100" cy="3600450"/>
          </a:xfrm>
        </p:spPr>
        <p:txBody>
          <a:bodyPr/>
          <a:lstStyle/>
          <a:p>
            <a:pPr algn="ctr" eaLnBrk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smtClean="0"/>
              <a:t> </a:t>
            </a:r>
            <a:r>
              <a:rPr lang="ru-RU" alt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Республиканский уровень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773238"/>
            <a:ext cx="8135938" cy="461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-22225"/>
            <a:ext cx="7750175" cy="1412875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Позитивные результаты внеурочной деятельности обучающихся</a:t>
            </a:r>
            <a:b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 учебным предметам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71550" y="1268413"/>
            <a:ext cx="6769100" cy="3600450"/>
          </a:xfrm>
        </p:spPr>
        <p:txBody>
          <a:bodyPr/>
          <a:lstStyle/>
          <a:p>
            <a:pPr algn="ctr" eaLnBrk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smtClean="0"/>
              <a:t> </a:t>
            </a:r>
            <a:r>
              <a:rPr lang="ru-RU" alt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Российский уровень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1844675"/>
            <a:ext cx="8108950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207963"/>
            <a:ext cx="7750175" cy="696912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Наличие публикаций, включая </a:t>
            </a:r>
            <a:br>
              <a:rPr lang="ru-RU" altLang="ru-RU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интернет-публикации</a:t>
            </a: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213" y="1196975"/>
            <a:ext cx="3789362" cy="5327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19175" y="404813"/>
            <a:ext cx="7750175" cy="696912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Наличие публикаций</a:t>
            </a:r>
            <a:br>
              <a:rPr lang="ru-RU" altLang="ru-RU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80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5778" name="Picture 2" descr="E:\аттестация\2023-10-02_22-42-29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660525"/>
            <a:ext cx="4005262" cy="5210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79" name="Picture 3" descr="E:\аттестация\2023-10-02_22-43-38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3588" y="1752600"/>
            <a:ext cx="4176712" cy="5091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TextBox 1"/>
          <p:cNvSpPr txBox="1">
            <a:spLocks noChangeArrowheads="1"/>
          </p:cNvSpPr>
          <p:nvPr/>
        </p:nvSpPr>
        <p:spPr bwMode="auto">
          <a:xfrm>
            <a:off x="2471738" y="984250"/>
            <a:ext cx="4968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Международный уровень</a:t>
            </a:r>
            <a:endParaRPr lang="ru-RU" altLang="ru-RU" sz="2400" b="1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67250" y="3194050"/>
            <a:ext cx="768350" cy="444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ru-RU" dirty="0">
              <a:ln>
                <a:solidFill>
                  <a:srgbClr val="6666FF"/>
                </a:solidFill>
              </a:ln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207963"/>
            <a:ext cx="7750175" cy="696912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Наличие публикаций, включая </a:t>
            </a:r>
            <a:br>
              <a:rPr lang="ru-RU" altLang="ru-RU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интернет-публикации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196975"/>
            <a:ext cx="8250237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 txBox="1">
            <a:spLocks noChangeArrowheads="1"/>
          </p:cNvSpPr>
          <p:nvPr/>
        </p:nvSpPr>
        <p:spPr bwMode="auto">
          <a:xfrm>
            <a:off x="995363" y="1125538"/>
            <a:ext cx="7750175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eaLnBrk="0"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eaLnBrk="0"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eaLnBrk="0"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eaLnBrk="0"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Наличие авторских программ, методических пособий, методических рекомендаций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Дистанционные мероприятия в сети «Интернет» 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2425700"/>
            <a:ext cx="3024188" cy="4252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569325" cy="1268413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Выступления на научно-практических конференциях, педагогических чтениях, семинарах, секциях, методических объединениях </a:t>
            </a:r>
            <a:endParaRPr lang="ru-RU" altLang="ru-RU" sz="2800" i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196975"/>
            <a:ext cx="8569325" cy="5224463"/>
          </a:xfrm>
        </p:spPr>
        <p:txBody>
          <a:bodyPr/>
          <a:lstStyle/>
          <a:p>
            <a:pPr marL="677863" indent="-677863" algn="ctr" eaLnBrk="1"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altLang="ru-RU" sz="2800" b="1" smtClean="0">
                <a:solidFill>
                  <a:srgbClr val="280099"/>
                </a:solidFill>
                <a:latin typeface="Times New Roman" pitchFamily="18" charset="0"/>
                <a:cs typeface="Times New Roman" pitchFamily="18" charset="0"/>
              </a:rPr>
              <a:t>Образовательная организация</a:t>
            </a:r>
          </a:p>
          <a:p>
            <a:pPr marL="677863" indent="-677863" algn="ctr" eaLnBrk="1"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ru-RU" altLang="ru-RU" sz="3600" b="1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7" name="Picture 5" descr="E:\аттестация\скан документов\справки характеристика мониторинг\15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1631950"/>
            <a:ext cx="3725862" cy="5121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 noChangeArrowheads="1"/>
          </p:cNvSpPr>
          <p:nvPr>
            <p:ph type="title"/>
          </p:nvPr>
        </p:nvSpPr>
        <p:spPr>
          <a:xfrm>
            <a:off x="468313" y="-242888"/>
            <a:ext cx="8497887" cy="1868488"/>
          </a:xfrm>
        </p:spPr>
        <p:txBody>
          <a:bodyPr/>
          <a:lstStyle/>
          <a:p>
            <a: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Выступления на научно-практических конференциях, педагогических чтениях, семинарах, секциях, методических объединениях </a:t>
            </a:r>
            <a:endParaRPr lang="en-US" altLang="en-US" sz="2800" smtClean="0"/>
          </a:p>
        </p:txBody>
      </p:sp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2987675" y="1196975"/>
            <a:ext cx="46116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Российский уровень</a:t>
            </a:r>
            <a:endParaRPr lang="en-US" altLang="en-US" sz="2800">
              <a:solidFill>
                <a:srgbClr val="000099"/>
              </a:solidFill>
            </a:endParaRP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1839913"/>
            <a:ext cx="7718425" cy="4664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 txBox="1">
            <a:spLocks noChangeArrowheads="1"/>
          </p:cNvSpPr>
          <p:nvPr/>
        </p:nvSpPr>
        <p:spPr bwMode="auto">
          <a:xfrm>
            <a:off x="654050" y="188913"/>
            <a:ext cx="77898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>
              <a:defRPr sz="280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>
              <a:defRPr sz="240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>
              <a:defRPr sz="200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>
              <a:defRPr sz="200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eaLnBrk="0"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eaLnBrk="0"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eaLnBrk="0"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eaLnBrk="0"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Характеристика-представление</a:t>
            </a:r>
          </a:p>
        </p:txBody>
      </p:sp>
      <p:pic>
        <p:nvPicPr>
          <p:cNvPr id="71682" name="Picture 2" descr="E:\аттестация\Scan_10-10-2023_132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2013" y="852488"/>
            <a:ext cx="3676650" cy="568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3" name="Picture 3" descr="E:\аттестация\Scan_10-10-2023_132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6313" y="849313"/>
            <a:ext cx="3657600" cy="5692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 noChangeArrowheads="1"/>
          </p:cNvSpPr>
          <p:nvPr>
            <p:ph type="title"/>
          </p:nvPr>
        </p:nvSpPr>
        <p:spPr>
          <a:xfrm>
            <a:off x="468313" y="-242888"/>
            <a:ext cx="8497887" cy="1868488"/>
          </a:xfrm>
        </p:spPr>
        <p:txBody>
          <a:bodyPr/>
          <a:lstStyle/>
          <a:p>
            <a: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Выступления на научно-практических конференциях, педагогических чтениях, семинарах, секциях, методических объединениях </a:t>
            </a:r>
            <a:endParaRPr lang="en-US" altLang="en-US" sz="2800" smtClean="0"/>
          </a:p>
        </p:txBody>
      </p:sp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2392363" y="1177925"/>
            <a:ext cx="46116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Международный уровень</a:t>
            </a:r>
            <a:endParaRPr lang="en-US" altLang="en-US" sz="2800">
              <a:solidFill>
                <a:srgbClr val="000099"/>
              </a:solidFill>
            </a:endParaRP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700213"/>
            <a:ext cx="8378825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671513" y="139700"/>
            <a:ext cx="7789862" cy="1128713"/>
          </a:xfrm>
        </p:spPr>
        <p:txBody>
          <a:bodyPr/>
          <a:lstStyle/>
          <a:p>
            <a: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Проведение открытых уроков,</a:t>
            </a:r>
            <a:b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мастер-классов, мероприятий</a:t>
            </a:r>
          </a:p>
        </p:txBody>
      </p:sp>
      <p:sp>
        <p:nvSpPr>
          <p:cNvPr id="26627" name="Объект 2"/>
          <p:cNvSpPr>
            <a:spLocks noGrp="1" noChangeArrowheads="1"/>
          </p:cNvSpPr>
          <p:nvPr>
            <p:ph idx="1"/>
          </p:nvPr>
        </p:nvSpPr>
        <p:spPr>
          <a:xfrm>
            <a:off x="674688" y="1125538"/>
            <a:ext cx="7789862" cy="5143500"/>
          </a:xfrm>
        </p:spPr>
        <p:txBody>
          <a:bodyPr/>
          <a:lstStyle/>
          <a:p>
            <a:pPr marL="677863" indent="-677863" algn="ctr" eaLnBrk="1"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altLang="ru-RU" sz="2800" b="1" smtClean="0">
                <a:solidFill>
                  <a:srgbClr val="280099"/>
                </a:solidFill>
                <a:latin typeface="Times New Roman" pitchFamily="18" charset="0"/>
                <a:cs typeface="Times New Roman" pitchFamily="18" charset="0"/>
              </a:rPr>
              <a:t>Образовательная организация</a:t>
            </a:r>
          </a:p>
        </p:txBody>
      </p:sp>
      <p:pic>
        <p:nvPicPr>
          <p:cNvPr id="28677" name="Picture 5" descr="E:\аттестация\скан документов\справки характеристика мониторинг\16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4438" y="1557338"/>
            <a:ext cx="3768725" cy="5183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671513" y="139700"/>
            <a:ext cx="7789862" cy="1128713"/>
          </a:xfrm>
        </p:spPr>
        <p:txBody>
          <a:bodyPr/>
          <a:lstStyle/>
          <a:p>
            <a: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Проведение открытых уроков,</a:t>
            </a:r>
            <a:b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мастер-классов, мероприятий</a:t>
            </a:r>
          </a:p>
        </p:txBody>
      </p:sp>
      <p:sp>
        <p:nvSpPr>
          <p:cNvPr id="27651" name="Объект 2"/>
          <p:cNvSpPr>
            <a:spLocks noGrp="1" noChangeArrowheads="1"/>
          </p:cNvSpPr>
          <p:nvPr>
            <p:ph idx="1"/>
          </p:nvPr>
        </p:nvSpPr>
        <p:spPr>
          <a:xfrm>
            <a:off x="674688" y="1125538"/>
            <a:ext cx="7789862" cy="5143500"/>
          </a:xfrm>
        </p:spPr>
        <p:txBody>
          <a:bodyPr/>
          <a:lstStyle/>
          <a:p>
            <a:pPr marL="677863" indent="-677863" algn="ctr" eaLnBrk="1"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altLang="ru-RU" sz="2800" b="1" smtClean="0">
                <a:solidFill>
                  <a:srgbClr val="280099"/>
                </a:solidFill>
                <a:latin typeface="Times New Roman" pitchFamily="18" charset="0"/>
                <a:cs typeface="Times New Roman" pitchFamily="18" charset="0"/>
              </a:rPr>
              <a:t>Республиканский уровень</a:t>
            </a:r>
          </a:p>
        </p:txBody>
      </p:sp>
      <p:pic>
        <p:nvPicPr>
          <p:cNvPr id="79874" name="Picture 2" descr="E:\аттестация\мастер класс педагог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1628775"/>
            <a:ext cx="3455988" cy="4887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3" name="TextBox 1"/>
          <p:cNvSpPr txBox="1">
            <a:spLocks noChangeArrowheads="1"/>
          </p:cNvSpPr>
          <p:nvPr/>
        </p:nvSpPr>
        <p:spPr bwMode="auto">
          <a:xfrm>
            <a:off x="5508625" y="2636838"/>
            <a:ext cx="345598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>
                <a:solidFill>
                  <a:srgbClr val="000099"/>
                </a:solidFill>
              </a:rPr>
              <a:t>Мастер-класс </a:t>
            </a:r>
          </a:p>
          <a:p>
            <a:pPr algn="ctr"/>
            <a:r>
              <a:rPr lang="ru-RU" altLang="ru-RU">
                <a:solidFill>
                  <a:srgbClr val="000099"/>
                </a:solidFill>
              </a:rPr>
              <a:t>«Технология визуализации как средство формирования коммуникативной компетенции обучающихся на уроках английского языка»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 noChangeArrowheads="1"/>
          </p:cNvSpPr>
          <p:nvPr>
            <p:ph type="title" idx="4294967295"/>
          </p:nvPr>
        </p:nvSpPr>
        <p:spPr>
          <a:xfrm>
            <a:off x="671513" y="115888"/>
            <a:ext cx="7789862" cy="912812"/>
          </a:xfrm>
        </p:spPr>
        <p:txBody>
          <a:bodyPr/>
          <a:lstStyle/>
          <a:p>
            <a: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Общественно-педагогическая активность педагога: участие в работе педагогических сообществ, комиссий, жюри конкурсов</a:t>
            </a:r>
          </a:p>
        </p:txBody>
      </p:sp>
      <p:sp>
        <p:nvSpPr>
          <p:cNvPr id="28675" name="Объект 2"/>
          <p:cNvSpPr>
            <a:spLocks noGrp="1" noChangeArrowheads="1"/>
          </p:cNvSpPr>
          <p:nvPr>
            <p:ph idx="4294967295"/>
          </p:nvPr>
        </p:nvSpPr>
        <p:spPr>
          <a:xfrm>
            <a:off x="395288" y="1196975"/>
            <a:ext cx="8497887" cy="863600"/>
          </a:xfrm>
        </p:spPr>
        <p:txBody>
          <a:bodyPr/>
          <a:lstStyle/>
          <a:p>
            <a:pPr marL="677863" indent="-677863" algn="ctr" eaLnBrk="1"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altLang="ru-RU" sz="2800" b="1" smtClean="0">
                <a:solidFill>
                  <a:srgbClr val="280099"/>
                </a:solidFill>
                <a:latin typeface="Times New Roman" pitchFamily="18" charset="0"/>
                <a:cs typeface="Times New Roman" pitchFamily="18" charset="0"/>
              </a:rPr>
              <a:t>Член педагогических Интернет-сообществ</a:t>
            </a:r>
            <a:endParaRPr lang="ru-RU" altLang="ru-RU" sz="2800" b="1" smtClean="0">
              <a:solidFill>
                <a:srgbClr val="B80047"/>
              </a:solidFill>
              <a:latin typeface="Times New Roman" pitchFamily="18" charset="0"/>
              <a:cs typeface="Times New Roman" pitchFamily="18" charset="0"/>
            </a:endParaRPr>
          </a:p>
          <a:p>
            <a:pPr marL="677863" indent="-677863"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ru-RU" altLang="ru-RU" smtClean="0"/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1700213"/>
            <a:ext cx="6335712" cy="4991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 noChangeArrowheads="1"/>
          </p:cNvSpPr>
          <p:nvPr>
            <p:ph type="title"/>
          </p:nvPr>
        </p:nvSpPr>
        <p:spPr>
          <a:xfrm>
            <a:off x="971550" y="-242888"/>
            <a:ext cx="7789863" cy="1868488"/>
          </a:xfrm>
        </p:spPr>
        <p:txBody>
          <a:bodyPr/>
          <a:lstStyle/>
          <a:p>
            <a: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Общественно-педагогическая активность педагога: участие в работе педагогических сообществ, комиссий, жюри конкурсов</a:t>
            </a:r>
            <a:endParaRPr lang="en-US" altLang="en-US" sz="2800" smtClean="0"/>
          </a:p>
        </p:txBody>
      </p:sp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2627313" y="1196975"/>
            <a:ext cx="45767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77863" indent="-677863"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800" b="1">
                <a:solidFill>
                  <a:srgbClr val="280099"/>
                </a:solidFill>
                <a:latin typeface="Times New Roman" pitchFamily="18" charset="0"/>
                <a:cs typeface="Times New Roman" pitchFamily="18" charset="0"/>
              </a:rPr>
              <a:t>Муниципальный уровень</a:t>
            </a:r>
            <a:endParaRPr lang="ru-RU" altLang="ru-RU" sz="2800" b="1">
              <a:solidFill>
                <a:srgbClr val="B8004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1844675"/>
            <a:ext cx="7224713" cy="444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 noChangeArrowheads="1"/>
          </p:cNvSpPr>
          <p:nvPr>
            <p:ph type="title"/>
          </p:nvPr>
        </p:nvSpPr>
        <p:spPr>
          <a:xfrm>
            <a:off x="971550" y="-242888"/>
            <a:ext cx="7789863" cy="1868488"/>
          </a:xfrm>
        </p:spPr>
        <p:txBody>
          <a:bodyPr/>
          <a:lstStyle/>
          <a:p>
            <a: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Общественно-педагогическая активность педагога: участие в работе педагогических сообществ, комиссий, жюри конкурсов</a:t>
            </a:r>
            <a:endParaRPr lang="en-US" altLang="en-US" sz="2800" smtClean="0"/>
          </a:p>
        </p:txBody>
      </p:sp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2627313" y="1196975"/>
            <a:ext cx="45767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77863" indent="-677863"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800" b="1">
                <a:solidFill>
                  <a:srgbClr val="280099"/>
                </a:solidFill>
                <a:latin typeface="Times New Roman" pitchFamily="18" charset="0"/>
                <a:cs typeface="Times New Roman" pitchFamily="18" charset="0"/>
              </a:rPr>
              <a:t>Республиканский уровень</a:t>
            </a:r>
            <a:endParaRPr lang="ru-RU" altLang="ru-RU" sz="2800" b="1">
              <a:solidFill>
                <a:srgbClr val="B8004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213" y="1719263"/>
            <a:ext cx="3457575" cy="5033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7797800" cy="792162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Участие педагога в профессиональных конкурсах </a:t>
            </a:r>
            <a:endParaRPr lang="ru-RU" altLang="ru-RU" sz="2800" i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981075"/>
            <a:ext cx="8424863" cy="6696075"/>
          </a:xfrm>
        </p:spPr>
        <p:txBody>
          <a:bodyPr/>
          <a:lstStyle/>
          <a:p>
            <a:pPr marL="677863" indent="-677863" algn="ctr" eaLnBrk="1">
              <a:lnSpc>
                <a:spcPct val="83000"/>
              </a:lnSpc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ru-RU" altLang="ru-RU" sz="2800" b="1" smtClean="0">
                <a:solidFill>
                  <a:srgbClr val="333399"/>
                </a:solidFill>
                <a:latin typeface="Times New Roman" pitchFamily="18" charset="0"/>
              </a:rPr>
              <a:t>Победы и призовые места в конкурсах</a:t>
            </a:r>
          </a:p>
          <a:p>
            <a:pPr marL="677863" indent="-677863" algn="ctr" eaLnBrk="1">
              <a:lnSpc>
                <a:spcPct val="83000"/>
              </a:lnSpc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ru-RU" altLang="ru-RU" sz="2800" b="1" smtClean="0">
                <a:solidFill>
                  <a:srgbClr val="333399"/>
                </a:solidFill>
                <a:latin typeface="Times New Roman" pitchFamily="18" charset="0"/>
              </a:rPr>
              <a:t> на порталах сети Интернет</a:t>
            </a:r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1844675"/>
            <a:ext cx="3395662" cy="477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73100" y="188913"/>
            <a:ext cx="7797800" cy="792162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Награды и поощрения </a:t>
            </a:r>
            <a:endParaRPr lang="ru-RU" altLang="ru-RU" sz="2800" i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-107950" y="836613"/>
            <a:ext cx="9072563" cy="6840537"/>
          </a:xfrm>
        </p:spPr>
        <p:txBody>
          <a:bodyPr/>
          <a:lstStyle/>
          <a:p>
            <a:pPr marL="677863" indent="-677863" algn="ctr" eaLnBrk="1">
              <a:lnSpc>
                <a:spcPct val="83000"/>
              </a:lnSpc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ru-RU" altLang="ru-RU" sz="2800" b="1" smtClean="0">
                <a:solidFill>
                  <a:srgbClr val="333399"/>
                </a:solidFill>
                <a:latin typeface="Times New Roman" pitchFamily="18" charset="0"/>
              </a:rPr>
              <a:t>Республиканский уровень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1484313"/>
            <a:ext cx="7058025" cy="4992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7797800" cy="792162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Награды и поощрения </a:t>
            </a:r>
            <a:endParaRPr lang="ru-RU" altLang="ru-RU" sz="2800" i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17538" y="981075"/>
            <a:ext cx="8135937" cy="5688013"/>
          </a:xfrm>
        </p:spPr>
        <p:txBody>
          <a:bodyPr/>
          <a:lstStyle/>
          <a:p>
            <a:pPr marL="677863" indent="-677863" algn="ctr" eaLnBrk="1">
              <a:lnSpc>
                <a:spcPct val="83000"/>
              </a:lnSpc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ru-RU" altLang="ru-RU" sz="2800" b="1" smtClean="0">
                <a:solidFill>
                  <a:srgbClr val="333399"/>
                </a:solidFill>
                <a:latin typeface="Times New Roman" pitchFamily="18" charset="0"/>
              </a:rPr>
              <a:t>Российский уровень</a:t>
            </a:r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773238"/>
            <a:ext cx="7845425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671513" y="0"/>
            <a:ext cx="7789862" cy="1196975"/>
          </a:xfrm>
        </p:spPr>
        <p:txBody>
          <a:bodyPr/>
          <a:lstStyle/>
          <a:p>
            <a: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освоения обучающимися образовательных программ  по итогам мониторингов, проводимых организацией</a:t>
            </a:r>
          </a:p>
        </p:txBody>
      </p:sp>
      <p:sp>
        <p:nvSpPr>
          <p:cNvPr id="8195" name="Объект 2"/>
          <p:cNvSpPr>
            <a:spLocks noGrp="1" noChangeArrowheads="1"/>
          </p:cNvSpPr>
          <p:nvPr>
            <p:ph idx="1"/>
          </p:nvPr>
        </p:nvSpPr>
        <p:spPr>
          <a:xfrm>
            <a:off x="684213" y="1125538"/>
            <a:ext cx="7789862" cy="5287962"/>
          </a:xfrm>
        </p:spPr>
        <p:txBody>
          <a:bodyPr/>
          <a:lstStyle/>
          <a:p>
            <a:pPr algn="ctr"/>
            <a:endParaRPr lang="ru-RU" altLang="ru-RU" sz="2800" b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pic>
        <p:nvPicPr>
          <p:cNvPr id="7173" name="Picture 5" descr="E:\аттестация\скан документов\справки характеристика мониторинг\19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4438" y="1268413"/>
            <a:ext cx="3959225" cy="5446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991475" cy="1079500"/>
          </a:xfrm>
        </p:spPr>
        <p:txBody>
          <a:bodyPr/>
          <a:lstStyle/>
          <a:p>
            <a: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освоения обучающимися образовательных программ по  итогам внешнего  мониторинга  системы образования</a:t>
            </a:r>
          </a:p>
        </p:txBody>
      </p:sp>
      <p:sp>
        <p:nvSpPr>
          <p:cNvPr id="9219" name="Объект 2"/>
          <p:cNvSpPr>
            <a:spLocks noGrp="1" noChangeArrowheads="1"/>
          </p:cNvSpPr>
          <p:nvPr>
            <p:ph idx="1"/>
          </p:nvPr>
        </p:nvSpPr>
        <p:spPr>
          <a:xfrm>
            <a:off x="684213" y="1268413"/>
            <a:ext cx="7789862" cy="5154612"/>
          </a:xfrm>
        </p:spPr>
        <p:txBody>
          <a:bodyPr/>
          <a:lstStyle/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endParaRPr lang="ru-RU" altLang="ru-RU" sz="2400" b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0"/>
            <a:ext cx="8367713" cy="1196975"/>
          </a:xfrm>
        </p:spPr>
        <p:txBody>
          <a:bodyPr lIns="90000" tIns="46800" rIns="90000" bIns="46800"/>
          <a:lstStyle/>
          <a:p>
            <a:pPr eaLnBrk="1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Реализация программ углубленного изучения предмета, профильного обучения</a:t>
            </a:r>
          </a:p>
        </p:txBody>
      </p:sp>
      <p:pic>
        <p:nvPicPr>
          <p:cNvPr id="9220" name="Picture 4" descr="E:\аттестация\скан документов\справки характеристика мониторинг\20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1125538"/>
            <a:ext cx="3875087" cy="5327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20725" y="-7938"/>
            <a:ext cx="7750175" cy="1492251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Позитивные результаты внеурочной деятельности обучающихся</a:t>
            </a:r>
            <a:b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 учебным предметам</a:t>
            </a:r>
          </a:p>
        </p:txBody>
      </p:sp>
      <p:pic>
        <p:nvPicPr>
          <p:cNvPr id="16390" name="Picture 6" descr="E:\аттестация\скан документов\справки характеристика мониторинг\17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1412875"/>
            <a:ext cx="3671888" cy="5049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E:\аттестация\скан документов\справки характеристика мониторинг\18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1365250"/>
            <a:ext cx="3697287" cy="5084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0"/>
            <a:ext cx="7750175" cy="1412875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Позитивные результаты внеурочной деятельности обучающихся</a:t>
            </a:r>
            <a:b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 учебным предметам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30250" y="1268413"/>
            <a:ext cx="7799388" cy="5265737"/>
          </a:xfrm>
        </p:spPr>
        <p:txBody>
          <a:bodyPr/>
          <a:lstStyle/>
          <a:p>
            <a:pPr algn="ctr" eaLnBrk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smtClean="0"/>
              <a:t> </a:t>
            </a:r>
            <a:r>
              <a:rPr lang="ru-RU" alt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Дистанционные мероприятия в сети «Интернет»</a:t>
            </a:r>
          </a:p>
        </p:txBody>
      </p:sp>
      <p:pic>
        <p:nvPicPr>
          <p:cNvPr id="17413" name="Picture 5" descr="E:\аттестация\скан документов\Scan_03-10-2023_12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2060575"/>
            <a:ext cx="3167062" cy="4478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0"/>
            <a:ext cx="7750175" cy="1412875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Позитивные результаты внеурочной деятельности обучающихся</a:t>
            </a:r>
            <a:b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 учебным предметам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268413"/>
            <a:ext cx="7799387" cy="5154612"/>
          </a:xfrm>
        </p:spPr>
        <p:txBody>
          <a:bodyPr/>
          <a:lstStyle/>
          <a:p>
            <a:pPr algn="ctr" eaLnBrk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smtClean="0"/>
              <a:t> </a:t>
            </a:r>
            <a:r>
              <a:rPr lang="ru-RU" alt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Муниципальный уровень</a:t>
            </a:r>
          </a:p>
        </p:txBody>
      </p:sp>
      <p:pic>
        <p:nvPicPr>
          <p:cNvPr id="18437" name="Picture 5" descr="E:\Новая папка\сертицикаты 2022-23\Диплом НПК Лазарев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844675"/>
            <a:ext cx="3706812" cy="4884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E:\Новая папка\Диплом Лазарева 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857375"/>
            <a:ext cx="3519487" cy="4895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0"/>
            <a:ext cx="7750175" cy="1412875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Позитивные результаты внеурочной деятельности обучающихся</a:t>
            </a:r>
            <a:b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 учебным предметам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268413"/>
            <a:ext cx="7799387" cy="5154612"/>
          </a:xfrm>
        </p:spPr>
        <p:txBody>
          <a:bodyPr/>
          <a:lstStyle/>
          <a:p>
            <a:pPr algn="ctr" eaLnBrk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smtClean="0"/>
              <a:t> </a:t>
            </a:r>
            <a:r>
              <a:rPr lang="ru-RU" alt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Республиканский уровень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700213"/>
            <a:ext cx="3994150" cy="2520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2095500"/>
            <a:ext cx="4265613" cy="241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4214813"/>
            <a:ext cx="4392613" cy="248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3047</TotalTime>
  <Words>346</Words>
  <Application>Microsoft Office PowerPoint</Application>
  <PresentationFormat>Экран (4:3)</PresentationFormat>
  <Paragraphs>62</Paragraphs>
  <Slides>28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Тема Office</vt:lpstr>
      <vt:lpstr>1_Тема Office</vt:lpstr>
      <vt:lpstr>2_Тема Office</vt:lpstr>
      <vt:lpstr>3_Тема Office</vt:lpstr>
      <vt:lpstr>4_Тема Office</vt:lpstr>
      <vt:lpstr>Министерство образования РМ Портфолио   Жилкиной Валентины Владимировны,  учителя МОУ «Средняя общеобразовательная школа с углубленным изучением отдельных предметов №24» г.о.Саранск </vt:lpstr>
      <vt:lpstr>Презентация PowerPoint</vt:lpstr>
      <vt:lpstr>Результаты освоения обучающимися образовательных программ  по итогам мониторингов, проводимых организацией</vt:lpstr>
      <vt:lpstr>Результаты освоения обучающимися образовательных программ по  итогам внешнего  мониторинга  системы образования</vt:lpstr>
      <vt:lpstr>Реализация программ углубленного изучения предмета, профильного обучения</vt:lpstr>
      <vt:lpstr>Позитивные результаты внеурочной деятельности обучающихся  по учебным предметам</vt:lpstr>
      <vt:lpstr>Позитивные результаты внеурочной деятельности обучающихся  по учебным предметам</vt:lpstr>
      <vt:lpstr> Позитивные результаты внеурочной деятельности обучающихся  по учебным предметам</vt:lpstr>
      <vt:lpstr>Позитивные результаты внеурочной деятельности обучающихся  по учебным предметам</vt:lpstr>
      <vt:lpstr>Позитивные результаты внеурочной деятельности обучающихся  по учебным предметам</vt:lpstr>
      <vt:lpstr> Позитивные результаты внеурочной деятельности обучающихся  по учебным предметам</vt:lpstr>
      <vt:lpstr> Позитивные результаты внеурочной деятельности обучающихся  по учебным предметам</vt:lpstr>
      <vt:lpstr> Позитивные результаты внеурочной деятельности обучающихся  по учебным предметам</vt:lpstr>
      <vt:lpstr>Наличие публикаций, включая  интернет-публикации</vt:lpstr>
      <vt:lpstr>Наличие публикаций </vt:lpstr>
      <vt:lpstr>Наличие публикаций, включая  интернет-публикации</vt:lpstr>
      <vt:lpstr>Презентация PowerPoint</vt:lpstr>
      <vt:lpstr>Выступления на научно-практических конференциях, педагогических чтениях, семинарах, секциях, методических объединениях </vt:lpstr>
      <vt:lpstr>Выступления на научно-практических конференциях, педагогических чтениях, семинарах, секциях, методических объединениях </vt:lpstr>
      <vt:lpstr>Выступления на научно-практических конференциях, педагогических чтениях, семинарах, секциях, методических объединениях </vt:lpstr>
      <vt:lpstr>Проведение открытых уроков,  мастер-классов, мероприятий</vt:lpstr>
      <vt:lpstr>Проведение открытых уроков,  мастер-классов, мероприятий</vt:lpstr>
      <vt:lpstr>Общественно-педагогическая активность педагога: участие в работе педагогических сообществ, комиссий, жюри конкурсов</vt:lpstr>
      <vt:lpstr>Общественно-педагогическая активность педагога: участие в работе педагогических сообществ, комиссий, жюри конкурсов</vt:lpstr>
      <vt:lpstr>Общественно-педагогическая активность педагога: участие в работе педагогических сообществ, комиссий, жюри конкурсов</vt:lpstr>
      <vt:lpstr>Участие педагога в профессиональных конкурсах </vt:lpstr>
      <vt:lpstr>Награды и поощрения </vt:lpstr>
      <vt:lpstr>Награды и поощрения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ПНПО в развитии (модернизации) образования страны</dc:title>
  <dc:creator>User User</dc:creator>
  <cp:lastModifiedBy>учитель</cp:lastModifiedBy>
  <cp:revision>196</cp:revision>
  <cp:lastPrinted>1601-01-01T00:00:00Z</cp:lastPrinted>
  <dcterms:created xsi:type="dcterms:W3CDTF">2010-08-04T11:06:49Z</dcterms:created>
  <dcterms:modified xsi:type="dcterms:W3CDTF">2023-10-17T11:20:48Z</dcterms:modified>
</cp:coreProperties>
</file>