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709" r:id="rId3"/>
  </p:sldMasterIdLst>
  <p:notesMasterIdLst>
    <p:notesMasterId r:id="rId35"/>
  </p:notesMasterIdLst>
  <p:sldIdLst>
    <p:sldId id="309" r:id="rId4"/>
    <p:sldId id="307" r:id="rId5"/>
    <p:sldId id="275" r:id="rId6"/>
    <p:sldId id="348" r:id="rId7"/>
    <p:sldId id="346" r:id="rId8"/>
    <p:sldId id="337" r:id="rId9"/>
    <p:sldId id="361" r:id="rId10"/>
    <p:sldId id="338" r:id="rId11"/>
    <p:sldId id="360" r:id="rId12"/>
    <p:sldId id="375" r:id="rId13"/>
    <p:sldId id="349" r:id="rId14"/>
    <p:sldId id="362" r:id="rId15"/>
    <p:sldId id="350" r:id="rId16"/>
    <p:sldId id="370" r:id="rId17"/>
    <p:sldId id="363" r:id="rId18"/>
    <p:sldId id="372" r:id="rId19"/>
    <p:sldId id="371" r:id="rId20"/>
    <p:sldId id="356" r:id="rId21"/>
    <p:sldId id="364" r:id="rId22"/>
    <p:sldId id="267" r:id="rId23"/>
    <p:sldId id="373" r:id="rId24"/>
    <p:sldId id="359" r:id="rId25"/>
    <p:sldId id="365" r:id="rId26"/>
    <p:sldId id="324" r:id="rId27"/>
    <p:sldId id="334" r:id="rId28"/>
    <p:sldId id="369" r:id="rId29"/>
    <p:sldId id="368" r:id="rId30"/>
    <p:sldId id="374" r:id="rId31"/>
    <p:sldId id="329" r:id="rId32"/>
    <p:sldId id="354" r:id="rId33"/>
    <p:sldId id="272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316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3482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3482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  <p:extLst>
      <p:ext uri="{BB962C8B-B14F-4D97-AF65-F5344CB8AC3E}">
        <p14:creationId xmlns:p14="http://schemas.microsoft.com/office/powerpoint/2010/main" val="2412549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3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737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147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4112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4574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3012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2079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194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6407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150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90009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6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514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5037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7947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3840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2629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3202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254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8265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6858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6241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3517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3126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980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29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0616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0091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6169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34901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1850" y="1906588"/>
            <a:ext cx="3819525" cy="21764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1850" y="4235450"/>
            <a:ext cx="3819525" cy="2178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748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088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727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90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814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411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7848600" cy="2159000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i="1" dirty="0">
                <a:solidFill>
                  <a:srgbClr val="CC0000"/>
                </a:solidFill>
              </a:rPr>
              <a:t/>
            </a:r>
            <a:br>
              <a:rPr lang="ru-RU" altLang="ru-RU" sz="3200" i="1" dirty="0">
                <a:solidFill>
                  <a:srgbClr val="CC0000"/>
                </a:solidFill>
              </a:rPr>
            </a:br>
            <a:r>
              <a:rPr lang="ru-RU" altLang="ru-RU" sz="3200" i="1" dirty="0">
                <a:solidFill>
                  <a:srgbClr val="CC0000"/>
                </a:solidFill>
              </a:rPr>
              <a:t>Министерство образования</a:t>
            </a:r>
            <a:r>
              <a:rPr lang="ru-RU" altLang="ru-RU" sz="4000" i="1" dirty="0">
                <a:solidFill>
                  <a:srgbClr val="CC0000"/>
                </a:solidFill>
              </a:rPr>
              <a:t> РМ</a:t>
            </a:r>
            <a:br>
              <a:rPr lang="ru-RU" altLang="ru-RU" sz="4000" i="1" dirty="0">
                <a:solidFill>
                  <a:srgbClr val="CC0000"/>
                </a:solidFill>
              </a:rPr>
            </a:br>
            <a:r>
              <a:rPr lang="ru-RU" altLang="ru-RU" sz="4000" i="1" dirty="0">
                <a:solidFill>
                  <a:srgbClr val="CC0000"/>
                </a:solidFill>
              </a:rPr>
              <a:t>Портфолио</a:t>
            </a:r>
            <a:r>
              <a:rPr lang="ru-RU" altLang="ru-RU" sz="3200" i="1" dirty="0">
                <a:solidFill>
                  <a:srgbClr val="000099"/>
                </a:solidFill>
              </a:rPr>
              <a:t> </a:t>
            </a:r>
            <a:r>
              <a:rPr lang="ru-RU" altLang="ru-RU" sz="2800" i="1" dirty="0">
                <a:solidFill>
                  <a:srgbClr val="000099"/>
                </a:solidFill>
              </a:rPr>
              <a:t/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r>
              <a:rPr lang="ru-RU" altLang="ru-RU" sz="2800" i="1" dirty="0">
                <a:solidFill>
                  <a:srgbClr val="000099"/>
                </a:solidFill>
              </a:rPr>
              <a:t>Пономаревой Юлии Анатольевны</a:t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r>
              <a:rPr lang="ru-RU" altLang="ru-RU" sz="2800" i="1" dirty="0">
                <a:solidFill>
                  <a:srgbClr val="000099"/>
                </a:solidFill>
              </a:rPr>
              <a:t>учителя  истории и обществознания</a:t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r>
              <a:rPr lang="ru-RU" altLang="ru-RU" sz="2800" i="1" dirty="0">
                <a:solidFill>
                  <a:srgbClr val="000099"/>
                </a:solidFill>
              </a:rPr>
              <a:t>МОУ «Средняя общеобразовательная школа с углубленным изучением отдельных предметов № 24» </a:t>
            </a:r>
            <a:r>
              <a:rPr lang="ru-RU" altLang="ru-RU" sz="2800" i="1" dirty="0" err="1">
                <a:solidFill>
                  <a:srgbClr val="000099"/>
                </a:solidFill>
              </a:rPr>
              <a:t>г.о.Саранск</a:t>
            </a:r>
            <a:r>
              <a:rPr lang="ru-RU" altLang="ru-RU" sz="2800" i="1" dirty="0">
                <a:solidFill>
                  <a:srgbClr val="000099"/>
                </a:solidFill>
              </a:rPr>
              <a:t/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endParaRPr lang="ru-RU" altLang="ru-RU" sz="2800" i="1" dirty="0">
              <a:solidFill>
                <a:srgbClr val="000099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3500438"/>
            <a:ext cx="8785225" cy="3097212"/>
          </a:xfrm>
        </p:spPr>
        <p:txBody>
          <a:bodyPr lIns="90000" tIns="46800" rIns="90000" bIns="46800"/>
          <a:lstStyle/>
          <a:p>
            <a:pPr marL="0" indent="0" algn="ctr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dirty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Дата рождения: 02.02.1991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Профессиональное образование: учитель истории и учитель права, МГПИ им. Е. М. </a:t>
            </a:r>
            <a:r>
              <a:rPr lang="ru-RU" altLang="ru-RU" sz="2000" b="1" dirty="0" err="1">
                <a:solidFill>
                  <a:srgbClr val="B80047"/>
                </a:solidFill>
                <a:latin typeface="Times New Roman" pitchFamily="18" charset="0"/>
              </a:rPr>
              <a:t>Евсевьева</a:t>
            </a: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 № диплома</a:t>
            </a:r>
            <a:r>
              <a:rPr lang="en-US" altLang="ru-RU" sz="2000" b="1" dirty="0">
                <a:solidFill>
                  <a:srgbClr val="B80047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ОКА № 97857, 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Дата выдачи 24.06.2013, регистрационный номер 969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Стаж педагогической работы (по специальности): 9 лет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Общий трудовой стаж: 9 лет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Наличие квалификационной категории:</a:t>
            </a:r>
            <a:r>
              <a:rPr lang="en-US" altLang="ru-RU" sz="2000" b="1" dirty="0">
                <a:solidFill>
                  <a:srgbClr val="B80047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первая 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B80047"/>
                </a:solidFill>
                <a:latin typeface="Times New Roman" pitchFamily="18" charset="0"/>
              </a:rPr>
              <a:t>Дата последней аттестации: 25.11.2016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>
              <a:solidFill>
                <a:srgbClr val="B80047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2C79E9B-9560-4B22-9843-B9CD8EE2E1E7}"/>
              </a:ext>
            </a:extLst>
          </p:cNvPr>
          <p:cNvSpPr txBox="1">
            <a:spLocks/>
          </p:cNvSpPr>
          <p:nvPr/>
        </p:nvSpPr>
        <p:spPr bwMode="auto">
          <a:xfrm>
            <a:off x="1547813" y="139700"/>
            <a:ext cx="69135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</a:t>
            </a:r>
            <a:endParaRPr lang="ru-RU" altLang="ru-RU" kern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D8A7BD-6F06-414A-809F-03161F33CF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813" y="1507040"/>
            <a:ext cx="3802241" cy="5229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9276FB-9438-449F-BBF7-316C71C80B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07040"/>
            <a:ext cx="3802241" cy="52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3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547813" y="139700"/>
            <a:ext cx="6913562" cy="1057275"/>
          </a:xfrm>
        </p:spPr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</a:t>
            </a:r>
            <a:endParaRPr lang="ru-RU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BE4F3B-6E37-413D-BF27-76B4D85D71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87" y="1788717"/>
            <a:ext cx="2895851" cy="39871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9C428AD-B418-4635-A6E5-D5E27AFA9D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688" y="1806823"/>
            <a:ext cx="2944623" cy="40237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221B2B8-1832-43E0-BEC8-31C5853507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969" y="1764147"/>
            <a:ext cx="2944623" cy="41090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547813" y="139700"/>
            <a:ext cx="6913562" cy="1057275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</a:t>
            </a:r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8142613-0D18-437A-AF89-911B77E543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9" y="1556792"/>
            <a:ext cx="2952328" cy="41834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04D305-8022-47AB-BF27-3CF8DC9A99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101" y="1524430"/>
            <a:ext cx="2953797" cy="41834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AC2F9E-1F6D-461C-8FDE-B28CCA2CD3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174" y="1523845"/>
            <a:ext cx="2955177" cy="41834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913562" cy="1057275"/>
          </a:xfrm>
        </p:spPr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</a:t>
            </a:r>
            <a:endParaRPr lang="ru-RU" altLang="ru-RU" dirty="0"/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4788024" y="2420888"/>
            <a:ext cx="421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уровень- 4 балла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043998-E313-4429-9B7D-F4990E4B8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782763"/>
            <a:ext cx="3672409" cy="50463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D2D15BD-8C7D-4CB9-820C-D59CBC7E1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" y="1860976"/>
            <a:ext cx="2945506" cy="417018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DE03FA9-711D-4E82-ABF9-C7C52C91315B}"/>
              </a:ext>
            </a:extLst>
          </p:cNvPr>
          <p:cNvSpPr txBox="1">
            <a:spLocks/>
          </p:cNvSpPr>
          <p:nvPr/>
        </p:nvSpPr>
        <p:spPr bwMode="auto">
          <a:xfrm>
            <a:off x="1547664" y="116632"/>
            <a:ext cx="69135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</a:t>
            </a:r>
            <a:endParaRPr lang="ru-RU" altLang="ru-RU" kern="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1E4F9594-BDB3-4D7C-92A8-5F748D122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19550"/>
            <a:ext cx="4211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уровень- 6 баллов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42351E6-2196-495E-9D06-1778D75CBF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247" y="1818757"/>
            <a:ext cx="2945506" cy="42546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E2D337-15FC-4CE5-AE4B-BB238F46E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246" y="1818756"/>
            <a:ext cx="2885843" cy="42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1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547813" y="103486"/>
            <a:ext cx="6913562" cy="1057275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учебным предмета</a:t>
            </a:r>
            <a:endParaRPr lang="ru-RU" altLang="ru-RU"/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932040" y="1268760"/>
            <a:ext cx="3954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Заочные/дистанционные мероприятия в сети «Интернет» -  2 балла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C1C564-E062-4E28-B7EF-143AD16C93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60459"/>
            <a:ext cx="4608512" cy="3312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A8AA59-E1A9-43A9-9887-ACFB173CDF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302" y="3212975"/>
            <a:ext cx="4881698" cy="34051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F07A4E-FB38-4BD3-A806-91BAEE3665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0"/>
            <a:ext cx="6937849" cy="15546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1A1E6CA-178B-4CF4-B7C1-0465DA19A4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1762486"/>
            <a:ext cx="3456384" cy="24551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3ABD464-819D-4128-B4E0-7B3D721257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372564"/>
            <a:ext cx="3456384" cy="24545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985F0A-0354-430E-A7DA-04E561AF8A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916832"/>
            <a:ext cx="3240360" cy="45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5295E25-D78D-4DCF-9BA9-829B32F7EE3B}"/>
              </a:ext>
            </a:extLst>
          </p:cNvPr>
          <p:cNvSpPr txBox="1">
            <a:spLocks/>
          </p:cNvSpPr>
          <p:nvPr/>
        </p:nvSpPr>
        <p:spPr bwMode="auto">
          <a:xfrm>
            <a:off x="539750" y="0"/>
            <a:ext cx="77041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 b="1">
                <a:solidFill>
                  <a:srgbClr val="333333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публикаций, включая </a:t>
            </a:r>
            <a:b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  <a:endParaRPr lang="ru-RU" altLang="ru-RU" sz="2800" kern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8628491-A7E8-45F3-9496-56E04FE029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3493186" cy="4941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057D82-E61B-4839-8947-44457F6498F5}"/>
              </a:ext>
            </a:extLst>
          </p:cNvPr>
          <p:cNvSpPr txBox="1"/>
          <p:nvPr/>
        </p:nvSpPr>
        <p:spPr>
          <a:xfrm>
            <a:off x="4414362" y="1655376"/>
            <a:ext cx="4576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Материалы, прошедшие экспертизу на сайтах, порталах сети Интернет – 2 балла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56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4938"/>
            <a:ext cx="7596188" cy="99060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публикаций, включая </a:t>
            </a:r>
            <a:b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17BB32-FB35-4E03-8A69-9EDF402EF3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8659" y="2227101"/>
            <a:ext cx="2695341" cy="42262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032508-BC95-4A30-BCF4-587169615E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19" y="1709886"/>
            <a:ext cx="2789398" cy="5013176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FA82D41A-5B4A-4866-B133-5E6C465DE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593" y="1582846"/>
            <a:ext cx="4717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Российский уровень - 5 баллов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F85275-F5C9-40C0-A20E-6B99F23409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229" y="2049654"/>
            <a:ext cx="333101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7704138" cy="1052513"/>
          </a:xfrm>
        </p:spPr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Наличие публикаций, включая 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интернет-публикации</a:t>
            </a:r>
            <a:endParaRPr lang="ru-RU" alt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755580-E627-4C2E-97CE-63C550F135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565" y="1988840"/>
            <a:ext cx="2774635" cy="38884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9AFF8E-6518-498C-AACD-3945322D42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88840"/>
            <a:ext cx="2740588" cy="3888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FD5E0B-3BD8-4822-ABBF-FE5650CECB99}"/>
              </a:ext>
            </a:extLst>
          </p:cNvPr>
          <p:cNvSpPr txBox="1"/>
          <p:nvPr/>
        </p:nvSpPr>
        <p:spPr>
          <a:xfrm>
            <a:off x="2771800" y="1227998"/>
            <a:ext cx="4576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Международный уровень - 6 баллов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15BA42-AEE8-4AC7-85CE-8E8E8BAAC2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728" y="1966791"/>
            <a:ext cx="2796933" cy="39602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23850" y="0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- представление </a:t>
            </a:r>
          </a:p>
        </p:txBody>
      </p:sp>
      <p:sp>
        <p:nvSpPr>
          <p:cNvPr id="6148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Аттестация\Аттестация\характеристика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736"/>
            <a:ext cx="3903619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Аттестация\Аттестация\характеристика 1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842" y="1052735"/>
            <a:ext cx="3914871" cy="53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4938"/>
            <a:ext cx="7596188" cy="99060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Наличие авторских</a:t>
            </a:r>
            <a:b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 , методических пособий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7D37CF-CF3D-4D82-A26E-6030434D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9BBF94-3F4C-4E5A-8D71-DC71EB551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6632"/>
            <a:ext cx="8925318" cy="1554615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1761B33F-5331-4DC2-BF39-DFD30D41E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1" y="3105834"/>
            <a:ext cx="3589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ОО – 2 балла </a:t>
            </a:r>
          </a:p>
        </p:txBody>
      </p:sp>
      <p:pic>
        <p:nvPicPr>
          <p:cNvPr id="3074" name="Picture 2" descr="E:\Аттестация\Аттестация\справка3 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73" y="1671246"/>
            <a:ext cx="3526481" cy="4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3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>
          <a:xfrm>
            <a:off x="155575" y="404813"/>
            <a:ext cx="8785225" cy="1128712"/>
          </a:xfrm>
        </p:spPr>
        <p:txBody>
          <a:bodyPr/>
          <a:lstStyle/>
          <a:p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alt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ru-RU" altLang="ru-RU" dirty="0"/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4799193" y="1741067"/>
            <a:ext cx="4236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 – 4 балла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477A68-3889-4FED-9379-64A2B062E9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40" y="1772829"/>
            <a:ext cx="3509569" cy="49685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>
          <a:xfrm>
            <a:off x="155575" y="404813"/>
            <a:ext cx="8785225" cy="1128712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altLang="ru-RU" sz="2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ru-RU" altLang="ru-RU"/>
          </a:p>
        </p:txBody>
      </p:sp>
      <p:sp>
        <p:nvSpPr>
          <p:cNvPr id="22534" name="TextBox 2"/>
          <p:cNvSpPr txBox="1">
            <a:spLocks noChangeArrowheads="1"/>
          </p:cNvSpPr>
          <p:nvPr/>
        </p:nvSpPr>
        <p:spPr bwMode="auto">
          <a:xfrm>
            <a:off x="4803775" y="1690428"/>
            <a:ext cx="413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Российский уровень – 5 баллов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E35B71-AC4B-44CE-B7B8-6777A66C2E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27422"/>
            <a:ext cx="3568268" cy="457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6F9FCF-E217-4420-AB07-5D58C68198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140" y="2127422"/>
            <a:ext cx="3568268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712788" y="260350"/>
            <a:ext cx="7789862" cy="908050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Проведение открытых уроков,</a:t>
            </a:r>
            <a:b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</a:t>
            </a:r>
            <a:endParaRPr lang="ru-RU" altLang="ru-RU"/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7164388" y="17145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4643438" y="1916113"/>
            <a:ext cx="450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ОО – 2 балла</a:t>
            </a:r>
          </a:p>
        </p:txBody>
      </p:sp>
      <p:pic>
        <p:nvPicPr>
          <p:cNvPr id="4098" name="Picture 2" descr="E:\Аттестация\Аттестация\справка 1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23628"/>
            <a:ext cx="3528392" cy="48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900113" y="620713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Наставничество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900113" y="620713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Экспертная деятельность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850" y="139700"/>
            <a:ext cx="8496300" cy="1417638"/>
          </a:xfrm>
        </p:spPr>
        <p:txBody>
          <a:bodyPr/>
          <a:lstStyle/>
          <a:p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депутатская деятельность и т.д.</a:t>
            </a:r>
            <a:endParaRPr lang="ru-RU" altLang="ru-RU" dirty="0"/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763688" y="1526836"/>
            <a:ext cx="6084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 – 2 балла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4AE1EA-1A16-4E56-B16D-D732DD233F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103" y="1988840"/>
            <a:ext cx="3438872" cy="47294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71BD652-D0BC-4ADB-A9C6-B3A5B025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39700"/>
            <a:ext cx="8496300" cy="1417638"/>
          </a:xfrm>
        </p:spPr>
        <p:txBody>
          <a:bodyPr/>
          <a:lstStyle/>
          <a:p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депутатская деятельность и т.д.</a:t>
            </a:r>
            <a:endParaRPr lang="ru-RU" alt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93DC7F8-BAB2-42A2-B8CD-641D63AE94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254994"/>
            <a:ext cx="3240360" cy="4603006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AA3DF7AC-814C-4BEE-B371-3103ECCBE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2" y="2256267"/>
            <a:ext cx="3240360" cy="460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D1DEDB7E-262E-453D-91F0-17CCEFAF9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075" y="1412776"/>
            <a:ext cx="60841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 – 4 балла </a:t>
            </a:r>
          </a:p>
        </p:txBody>
      </p:sp>
    </p:spTree>
    <p:extLst>
      <p:ext uri="{BB962C8B-B14F-4D97-AF65-F5344CB8AC3E}">
        <p14:creationId xmlns:p14="http://schemas.microsoft.com/office/powerpoint/2010/main" val="190031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89862" cy="1052512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Участие педагога в профессиональных конкурсах</a:t>
            </a:r>
            <a:endParaRPr lang="ru-RU" altLang="ru-RU" sz="2800"/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4211638" y="2133600"/>
            <a:ext cx="4681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– 5 баллов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3CFC4E-C659-4A8A-86A8-5FBAAD92C3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94726"/>
            <a:ext cx="365187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71513" y="0"/>
            <a:ext cx="7789862" cy="1341438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Качество знаний  по итогам внутреннего мониторинга  учебных достижений обучающихся за межаттестационный период</a:t>
            </a:r>
          </a:p>
        </p:txBody>
      </p:sp>
      <p:pic>
        <p:nvPicPr>
          <p:cNvPr id="2050" name="Picture 2" descr="E:\Аттестация\Аттестация\справка мониторинг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9205" y="1340768"/>
            <a:ext cx="3859306" cy="53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184150"/>
            <a:ext cx="7569200" cy="122872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 педагога в межаттестационный период </a:t>
            </a:r>
            <a:endParaRPr lang="ru-RU" altLang="ru-RU" sz="28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8AD37F-0ABE-4695-AF2C-9C2905819C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35" y="3260127"/>
            <a:ext cx="2367703" cy="3349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73DD82-FFED-4D43-8BB2-F5C53118F7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2239706"/>
            <a:ext cx="2510811" cy="3477841"/>
          </a:xfrm>
          <a:prstGeom prst="rect">
            <a:avLst/>
          </a:prstGeom>
        </p:spPr>
      </p:pic>
      <p:pic>
        <p:nvPicPr>
          <p:cNvPr id="6146" name="Picture 2" descr="C:\Users\Кулыгина\Downloads\2023-11-15_13-42-55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1925" y="2658423"/>
            <a:ext cx="2555776" cy="36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9A442EB-CC5E-4F6F-88E8-1EDD2D952F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092" y="2443122"/>
            <a:ext cx="2452059" cy="3349154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C4686F11-6ED7-4E6E-BF76-0A74ADBA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82" y="1057550"/>
            <a:ext cx="77261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 –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балла 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 – 4 балла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-114886"/>
            <a:ext cx="7569200" cy="122872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9480AD-1429-4ADE-87D0-B59585CCA7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14922"/>
            <a:ext cx="3965094" cy="27893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B4671A-3091-469C-984F-0514C70A2B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42" y="4049688"/>
            <a:ext cx="3955847" cy="28083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8D27D1-D26A-41F0-8F67-2A2F788920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42" y="980728"/>
            <a:ext cx="4171436" cy="29544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B01B061-6004-4A36-9ECC-FF33534ACA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033" y="2977128"/>
            <a:ext cx="2761759" cy="3903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633538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Качество знаний по  итогам внешнего  мониторинга учебных достижений обучающихся за межаттестационный  период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altLang="ru-RU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F901F5-8282-4695-9569-EBD889572F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861" y="1773239"/>
            <a:ext cx="3625339" cy="4986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633538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Реализация:</a:t>
            </a:r>
            <a:b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 углубленного изучения предмета; профильного обучения</a:t>
            </a:r>
            <a:r>
              <a:rPr lang="ru-RU" altLang="ru-RU" sz="2800">
                <a:solidFill>
                  <a:srgbClr val="C00000"/>
                </a:solidFill>
              </a:rPr>
              <a:t/>
            </a:r>
            <a:br>
              <a:rPr lang="ru-RU" altLang="ru-RU" sz="2800">
                <a:solidFill>
                  <a:srgbClr val="C00000"/>
                </a:solidFill>
              </a:rPr>
            </a:br>
            <a:endParaRPr lang="ru-RU" alt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417638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Участия в инновационной (экспериментальной)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417638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Участия обучающихся во Всероссийской предметной олимпиаде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4020BD-7877-4C34-969F-E9A89DE308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557338"/>
            <a:ext cx="3854203" cy="53006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417638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Участия обучающихся во Всероссийской предметной олимпиаде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4627EE-E3B5-45CA-88C0-31A357B46D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377" y="1798495"/>
            <a:ext cx="3396047" cy="485656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C26386-3228-44AD-872C-45F55B004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98495"/>
            <a:ext cx="3426825" cy="48565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417638"/>
          </a:xfrm>
        </p:spPr>
        <p:txBody>
          <a:bodyPr/>
          <a:lstStyle/>
          <a:p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Участия обучающихся во Всероссийской предметной олимпиаде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3AB433C6-56BB-4A1E-9295-81C0710C0F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07" y="1772816"/>
            <a:ext cx="3396156" cy="4945484"/>
          </a:xfrm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572000" y="2565400"/>
            <a:ext cx="4321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 -  8 баллов Республиканский уровень – 8 баллов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7707753</TotalTime>
  <Words>414</Words>
  <Application>Microsoft Office PowerPoint</Application>
  <PresentationFormat>Экран (4:3)</PresentationFormat>
  <Paragraphs>57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1_Тема Office</vt:lpstr>
      <vt:lpstr>2_Тема Office</vt:lpstr>
      <vt:lpstr>5_Тема Office</vt:lpstr>
      <vt:lpstr> Министерство образования РМ Портфолио  Пономаревой Юлии Анатольевны учителя  истории и обществознания МОУ «Средняя общеобразовательная школа с углубленным изучением отдельных предметов № 24» г.о.Саранск </vt:lpstr>
      <vt:lpstr>Презентация PowerPoint</vt:lpstr>
      <vt:lpstr>1. Качество знаний  по итогам внутреннего мониторинга  учебных достижений обучающихся за межаттестационный период</vt:lpstr>
      <vt:lpstr>2. Качество знаний по  итогам внешнего  мониторинга учебных достижений обучающихся за межаттестационный  период</vt:lpstr>
      <vt:lpstr>3. Реализация:  программ углубленного изучения предмета; профильного обучения </vt:lpstr>
      <vt:lpstr>4. Участия в инновационной (экспериментальной) деятельности</vt:lpstr>
      <vt:lpstr>5. Участия обучающихся во Всероссийской предметной олимпиаде</vt:lpstr>
      <vt:lpstr>5. Участия обучающихся во Всероссийской предметной олимпиаде</vt:lpstr>
      <vt:lpstr>5. Участия обучающихся во Всероссийской предметной олимпиаде</vt:lpstr>
      <vt:lpstr>Презентация PowerPoint</vt:lpstr>
      <vt:lpstr>6. Позитивные результаты внеурочной деятельности обучающихся  по учебным предмета</vt:lpstr>
      <vt:lpstr>6. Позитивные результаты внеурочной деятельности обучающихся  по учебным предмета</vt:lpstr>
      <vt:lpstr>6. Позитивные результаты внеурочной деятельности обучающихся  по учебным предмета</vt:lpstr>
      <vt:lpstr>Презентация PowerPoint</vt:lpstr>
      <vt:lpstr>6. Позитивные результаты внеурочной деятельности обучающихся  по учебным предмета</vt:lpstr>
      <vt:lpstr>Презентация PowerPoint</vt:lpstr>
      <vt:lpstr>Презентация PowerPoint</vt:lpstr>
      <vt:lpstr>7. Наличие публикаций, включая  интернет-публикации</vt:lpstr>
      <vt:lpstr>7. Наличие публикаций, включая  интернет-публикации</vt:lpstr>
      <vt:lpstr>8. Наличие авторских  программ , методических пособий</vt:lpstr>
      <vt:lpstr>Презентация PowerPoint</vt:lpstr>
      <vt:lpstr>9. Выступления на научно-практических конференциях, педагогических чтениях, семинарах, секциях, методических объединениях </vt:lpstr>
      <vt:lpstr>9. Выступления на научно-практических конференциях, педагогических чтениях, семинарах, секциях, методических объединениях </vt:lpstr>
      <vt:lpstr>10. Проведение открытых уроков,  мастер-классов, мероприятий</vt:lpstr>
      <vt:lpstr>Презентация PowerPoint</vt:lpstr>
      <vt:lpstr>Презентация PowerPoint</vt:lpstr>
      <vt:lpstr>13.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депутатская деятельность и т.д.</vt:lpstr>
      <vt:lpstr>13.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депутатская деятельность и т.д.</vt:lpstr>
      <vt:lpstr>14. Участие педагога в профессиональных конкурсах</vt:lpstr>
      <vt:lpstr>15. Награды и поощрения педагога в межаттестационный период </vt:lpstr>
      <vt:lpstr>Дополнительная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учитель</cp:lastModifiedBy>
  <cp:revision>294</cp:revision>
  <cp:lastPrinted>1601-01-01T00:00:00Z</cp:lastPrinted>
  <dcterms:created xsi:type="dcterms:W3CDTF">2010-08-04T11:06:49Z</dcterms:created>
  <dcterms:modified xsi:type="dcterms:W3CDTF">2024-01-18T06:26:41Z</dcterms:modified>
</cp:coreProperties>
</file>